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
      <p:font typeface="Quattrocento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B22A6F-3637-4B03-9A1B-136AA9390050}">
  <a:tblStyle styleId="{41B22A6F-3637-4B03-9A1B-136AA93900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attrocentoSans-regular.fntdata"/><Relationship Id="rId25" Type="http://schemas.openxmlformats.org/officeDocument/2006/relationships/font" Target="fonts/ProximaNova-boldItalic.fntdata"/><Relationship Id="rId28" Type="http://schemas.openxmlformats.org/officeDocument/2006/relationships/font" Target="fonts/QuattrocentoSans-italic.fntdata"/><Relationship Id="rId27" Type="http://schemas.openxmlformats.org/officeDocument/2006/relationships/font" Target="fonts/Quattrocento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410c1b913fc95e55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10c1b913fc95e55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410c1b913fc95e55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10c1b913fc95e55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410c1b913fc95e55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10c1b913fc95e55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ecf3362a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ecf3362a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410c1b913fc95e55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10c1b913fc95e55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589f1ddc6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589f1ddc6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589f1ddc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589f1ddc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589f1ddc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589f1ddc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589f1ddc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589f1ddc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589f1ddc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589f1ddc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589f1ddc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589f1ddc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589f1ddc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589f1ddc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589f1ddc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589f1ddc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589f1ddc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589f1ddc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589f1ddc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589f1ddc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type="title">
  <p:cSld name="TITLE">
    <p:bg>
      <p:bgPr>
        <a:solidFill>
          <a:srgbClr val="3EADA7"/>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965800"/>
            <a:ext cx="7705800" cy="792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4000"/>
              <a:buFont typeface="Proxima Nova"/>
              <a:buNone/>
              <a:defRPr b="1" sz="4000">
                <a:solidFill>
                  <a:schemeClr val="lt1"/>
                </a:solidFill>
                <a:latin typeface="Proxima Nova"/>
                <a:ea typeface="Proxima Nova"/>
                <a:cs typeface="Proxima Nova"/>
                <a:sym typeface="Proxima Nova"/>
              </a:defRPr>
            </a:lvl1pPr>
            <a:lvl2pPr lvl="1" rtl="0" algn="l">
              <a:lnSpc>
                <a:spcPct val="100000"/>
              </a:lnSpc>
              <a:spcBef>
                <a:spcPts val="0"/>
              </a:spcBef>
              <a:spcAft>
                <a:spcPts val="0"/>
              </a:spcAft>
              <a:buClr>
                <a:schemeClr val="lt1"/>
              </a:buClr>
              <a:buSzPts val="4000"/>
              <a:buNone/>
              <a:defRPr sz="4000">
                <a:solidFill>
                  <a:schemeClr val="lt1"/>
                </a:solidFill>
              </a:defRPr>
            </a:lvl2pPr>
            <a:lvl3pPr lvl="2" rtl="0" algn="l">
              <a:lnSpc>
                <a:spcPct val="100000"/>
              </a:lnSpc>
              <a:spcBef>
                <a:spcPts val="0"/>
              </a:spcBef>
              <a:spcAft>
                <a:spcPts val="0"/>
              </a:spcAft>
              <a:buClr>
                <a:schemeClr val="lt1"/>
              </a:buClr>
              <a:buSzPts val="4000"/>
              <a:buNone/>
              <a:defRPr sz="4000">
                <a:solidFill>
                  <a:schemeClr val="lt1"/>
                </a:solidFill>
              </a:defRPr>
            </a:lvl3pPr>
            <a:lvl4pPr lvl="3" rtl="0" algn="l">
              <a:lnSpc>
                <a:spcPct val="100000"/>
              </a:lnSpc>
              <a:spcBef>
                <a:spcPts val="0"/>
              </a:spcBef>
              <a:spcAft>
                <a:spcPts val="0"/>
              </a:spcAft>
              <a:buClr>
                <a:schemeClr val="lt1"/>
              </a:buClr>
              <a:buSzPts val="4000"/>
              <a:buNone/>
              <a:defRPr sz="4000">
                <a:solidFill>
                  <a:schemeClr val="lt1"/>
                </a:solidFill>
              </a:defRPr>
            </a:lvl4pPr>
            <a:lvl5pPr lvl="4" rtl="0" algn="l">
              <a:lnSpc>
                <a:spcPct val="100000"/>
              </a:lnSpc>
              <a:spcBef>
                <a:spcPts val="0"/>
              </a:spcBef>
              <a:spcAft>
                <a:spcPts val="0"/>
              </a:spcAft>
              <a:buClr>
                <a:schemeClr val="lt1"/>
              </a:buClr>
              <a:buSzPts val="4000"/>
              <a:buNone/>
              <a:defRPr sz="4000">
                <a:solidFill>
                  <a:schemeClr val="lt1"/>
                </a:solidFill>
              </a:defRPr>
            </a:lvl5pPr>
            <a:lvl6pPr lvl="5" rtl="0" algn="l">
              <a:lnSpc>
                <a:spcPct val="100000"/>
              </a:lnSpc>
              <a:spcBef>
                <a:spcPts val="0"/>
              </a:spcBef>
              <a:spcAft>
                <a:spcPts val="0"/>
              </a:spcAft>
              <a:buClr>
                <a:schemeClr val="lt1"/>
              </a:buClr>
              <a:buSzPts val="4000"/>
              <a:buNone/>
              <a:defRPr sz="4000">
                <a:solidFill>
                  <a:schemeClr val="lt1"/>
                </a:solidFill>
              </a:defRPr>
            </a:lvl6pPr>
            <a:lvl7pPr lvl="6" rtl="0" algn="l">
              <a:lnSpc>
                <a:spcPct val="100000"/>
              </a:lnSpc>
              <a:spcBef>
                <a:spcPts val="0"/>
              </a:spcBef>
              <a:spcAft>
                <a:spcPts val="0"/>
              </a:spcAft>
              <a:buClr>
                <a:schemeClr val="lt1"/>
              </a:buClr>
              <a:buSzPts val="4000"/>
              <a:buNone/>
              <a:defRPr sz="4000">
                <a:solidFill>
                  <a:schemeClr val="lt1"/>
                </a:solidFill>
              </a:defRPr>
            </a:lvl7pPr>
            <a:lvl8pPr lvl="7" rtl="0" algn="l">
              <a:lnSpc>
                <a:spcPct val="100000"/>
              </a:lnSpc>
              <a:spcBef>
                <a:spcPts val="0"/>
              </a:spcBef>
              <a:spcAft>
                <a:spcPts val="0"/>
              </a:spcAft>
              <a:buClr>
                <a:schemeClr val="lt1"/>
              </a:buClr>
              <a:buSzPts val="4000"/>
              <a:buNone/>
              <a:defRPr sz="4000">
                <a:solidFill>
                  <a:schemeClr val="lt1"/>
                </a:solidFill>
              </a:defRPr>
            </a:lvl8pPr>
            <a:lvl9pPr lvl="8" rtl="0" algn="l">
              <a:lnSpc>
                <a:spcPct val="100000"/>
              </a:lnSpc>
              <a:spcBef>
                <a:spcPts val="0"/>
              </a:spcBef>
              <a:spcAft>
                <a:spcPts val="0"/>
              </a:spcAft>
              <a:buClr>
                <a:schemeClr val="lt1"/>
              </a:buClr>
              <a:buSzPts val="4000"/>
              <a:buNone/>
              <a:defRPr sz="4000">
                <a:solidFill>
                  <a:schemeClr val="lt1"/>
                </a:solidFill>
              </a:defRPr>
            </a:lvl9pPr>
          </a:lstStyle>
          <a:p/>
        </p:txBody>
      </p:sp>
      <p:sp>
        <p:nvSpPr>
          <p:cNvPr id="11" name="Google Shape;11;p2"/>
          <p:cNvSpPr txBox="1"/>
          <p:nvPr>
            <p:ph idx="1" type="subTitle"/>
          </p:nvPr>
        </p:nvSpPr>
        <p:spPr>
          <a:xfrm>
            <a:off x="311700" y="1838650"/>
            <a:ext cx="64767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3F3F3"/>
              </a:buClr>
              <a:buSzPts val="2800"/>
              <a:buFont typeface="Proxima Nova"/>
              <a:buNone/>
              <a:defRPr sz="2800">
                <a:solidFill>
                  <a:srgbClr val="F3F3F3"/>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95025" y="1831850"/>
            <a:ext cx="7344600" cy="0"/>
          </a:xfrm>
          <a:prstGeom prst="straightConnector1">
            <a:avLst/>
          </a:prstGeom>
          <a:noFill/>
          <a:ln cap="flat" cmpd="sng" w="9525">
            <a:solidFill>
              <a:schemeClr val="lt1"/>
            </a:solidFill>
            <a:prstDash val="solid"/>
            <a:round/>
            <a:headEnd len="sm" w="sm" type="none"/>
            <a:tailEnd len="sm" w="sm" type="none"/>
          </a:ln>
        </p:spPr>
      </p:cxnSp>
      <p:pic>
        <p:nvPicPr>
          <p:cNvPr descr="style3singlecolormid.png" id="14" name="Google Shape;14;p2"/>
          <p:cNvPicPr preferRelativeResize="0"/>
          <p:nvPr/>
        </p:nvPicPr>
        <p:blipFill rotWithShape="1">
          <a:blip r:embed="rId2">
            <a:alphaModFix/>
          </a:blip>
          <a:srcRect b="0" l="0" r="0" t="0"/>
          <a:stretch/>
        </p:blipFill>
        <p:spPr>
          <a:xfrm>
            <a:off x="395025" y="4094150"/>
            <a:ext cx="4813400" cy="962675"/>
          </a:xfrm>
          <a:prstGeom prst="rect">
            <a:avLst/>
          </a:prstGeom>
          <a:noFill/>
          <a:ln>
            <a:noFill/>
          </a:ln>
        </p:spPr>
      </p:pic>
      <p:pic>
        <p:nvPicPr>
          <p:cNvPr descr="strips_white.png" id="15" name="Google Shape;15;p2"/>
          <p:cNvPicPr preferRelativeResize="0"/>
          <p:nvPr/>
        </p:nvPicPr>
        <p:blipFill rotWithShape="1">
          <a:blip r:embed="rId3">
            <a:alphaModFix/>
          </a:blip>
          <a:srcRect b="0" l="0" r="0" t="0"/>
          <a:stretch/>
        </p:blipFill>
        <p:spPr>
          <a:xfrm>
            <a:off x="7038963" y="3524250"/>
            <a:ext cx="2105025" cy="1619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1"/>
          <p:cNvSpPr/>
          <p:nvPr/>
        </p:nvSpPr>
        <p:spPr>
          <a:xfrm>
            <a:off x="-73150" y="5056825"/>
            <a:ext cx="9264000" cy="86400"/>
          </a:xfrm>
          <a:prstGeom prst="rect">
            <a:avLst/>
          </a:prstGeom>
          <a:solidFill>
            <a:srgbClr val="3EADA7"/>
          </a:solidFill>
          <a:ln cap="flat" cmpd="sng" w="9525">
            <a:solidFill>
              <a:srgbClr val="3EAD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9" name="Shape 59"/>
        <p:cNvGrpSpPr/>
        <p:nvPr/>
      </p:nvGrpSpPr>
      <p:grpSpPr>
        <a:xfrm>
          <a:off x="0" y="0"/>
          <a:ext cx="0" cy="0"/>
          <a:chOff x="0" y="0"/>
          <a:chExt cx="0" cy="0"/>
        </a:xfrm>
      </p:grpSpPr>
      <p:sp>
        <p:nvSpPr>
          <p:cNvPr id="60" name="Google Shape;60;p12"/>
          <p:cNvSpPr/>
          <p:nvPr/>
        </p:nvSpPr>
        <p:spPr>
          <a:xfrm>
            <a:off x="0" y="3891675"/>
            <a:ext cx="9144000" cy="1251900"/>
          </a:xfrm>
          <a:prstGeom prst="rect">
            <a:avLst/>
          </a:prstGeom>
          <a:solidFill>
            <a:srgbClr val="3EA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rgbClr val="F3F3F3"/>
              </a:buClr>
              <a:buSzPts val="1800"/>
              <a:buNone/>
              <a:defRPr>
                <a:solidFill>
                  <a:srgbClr val="F3F3F3"/>
                </a:solidFill>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2" name="Google Shape;6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sp>
        <p:nvSpPr>
          <p:cNvPr id="64" name="Google Shape;64;p1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rtl="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lgn="ctr">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lgn="ctr">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65" name="Google Shape;6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3"/>
          <p:cNvSpPr/>
          <p:nvPr/>
        </p:nvSpPr>
        <p:spPr>
          <a:xfrm>
            <a:off x="100" y="0"/>
            <a:ext cx="9144000" cy="87600"/>
          </a:xfrm>
          <a:prstGeom prst="rect">
            <a:avLst/>
          </a:prstGeom>
          <a:solidFill>
            <a:srgbClr val="3EAD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3"/>
          <p:cNvSpPr txBox="1"/>
          <p:nvPr/>
        </p:nvSpPr>
        <p:spPr>
          <a:xfrm>
            <a:off x="1155800" y="1097275"/>
            <a:ext cx="6774000" cy="205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 sz="12000" u="none" cap="none" strike="noStrike">
                <a:solidFill>
                  <a:srgbClr val="000000"/>
                </a:solidFill>
                <a:latin typeface="Arial"/>
                <a:ea typeface="Arial"/>
                <a:cs typeface="Arial"/>
                <a:sym typeface="Arial"/>
              </a:rPr>
              <a:t>xx%</a:t>
            </a:r>
            <a:endParaRPr b="1" i="0" sz="120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4"/>
          <p:cNvPicPr preferRelativeResize="0"/>
          <p:nvPr/>
        </p:nvPicPr>
        <p:blipFill rotWithShape="1">
          <a:blip r:embed="rId2">
            <a:alphaModFix/>
          </a:blip>
          <a:srcRect b="0" l="0" r="0" t="0"/>
          <a:stretch/>
        </p:blipFill>
        <p:spPr>
          <a:xfrm>
            <a:off x="5005450" y="951000"/>
            <a:ext cx="3711525" cy="2783651"/>
          </a:xfrm>
          <a:prstGeom prst="rect">
            <a:avLst/>
          </a:prstGeom>
          <a:noFill/>
          <a:ln>
            <a:noFill/>
          </a:ln>
        </p:spPr>
      </p:pic>
      <p:cxnSp>
        <p:nvCxnSpPr>
          <p:cNvPr id="71" name="Google Shape;71;p14"/>
          <p:cNvCxnSpPr/>
          <p:nvPr/>
        </p:nvCxnSpPr>
        <p:spPr>
          <a:xfrm>
            <a:off x="4676250" y="386475"/>
            <a:ext cx="0" cy="4286700"/>
          </a:xfrm>
          <a:prstGeom prst="straightConnector1">
            <a:avLst/>
          </a:prstGeom>
          <a:noFill/>
          <a:ln cap="flat" cmpd="sng" w="9525">
            <a:solidFill>
              <a:srgbClr val="3EADA7"/>
            </a:solidFill>
            <a:prstDash val="solid"/>
            <a:round/>
            <a:headEnd len="sm" w="sm" type="none"/>
            <a:tailEnd len="sm" w="sm" type="none"/>
          </a:ln>
        </p:spPr>
      </p:cxnSp>
      <p:sp>
        <p:nvSpPr>
          <p:cNvPr id="72" name="Google Shape;72;p14"/>
          <p:cNvSpPr txBox="1"/>
          <p:nvPr>
            <p:ph type="title"/>
          </p:nvPr>
        </p:nvSpPr>
        <p:spPr>
          <a:xfrm>
            <a:off x="658375" y="1389900"/>
            <a:ext cx="3423600" cy="51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3" name="Google Shape;73;p14"/>
          <p:cNvSpPr txBox="1"/>
          <p:nvPr>
            <p:ph idx="1" type="subTitle"/>
          </p:nvPr>
        </p:nvSpPr>
        <p:spPr>
          <a:xfrm>
            <a:off x="658425" y="2574950"/>
            <a:ext cx="3423600" cy="17850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 name="Shape 74"/>
        <p:cNvGrpSpPr/>
        <p:nvPr/>
      </p:nvGrpSpPr>
      <p:grpSpPr>
        <a:xfrm>
          <a:off x="0" y="0"/>
          <a:ext cx="0" cy="0"/>
          <a:chOff x="0" y="0"/>
          <a:chExt cx="0" cy="0"/>
        </a:xfrm>
      </p:grpSpPr>
      <p:sp>
        <p:nvSpPr>
          <p:cNvPr id="75" name="Google Shape;75;p15"/>
          <p:cNvSpPr txBox="1"/>
          <p:nvPr>
            <p:ph type="title"/>
          </p:nvPr>
        </p:nvSpPr>
        <p:spPr>
          <a:xfrm>
            <a:off x="685800" y="239485"/>
            <a:ext cx="6847200" cy="5034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3DACA7"/>
              </a:buClr>
              <a:buSzPts val="3200"/>
              <a:buFont typeface="Quattrocento Sans"/>
              <a:buNone/>
              <a:defRPr sz="3200">
                <a:solidFill>
                  <a:srgbClr val="3DACA7"/>
                </a:solidFill>
                <a:latin typeface="Quattrocento Sans"/>
                <a:ea typeface="Quattrocento Sans"/>
                <a:cs typeface="Quattrocento Sans"/>
                <a:sym typeface="Quattrocento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5"/>
          <p:cNvSpPr txBox="1"/>
          <p:nvPr>
            <p:ph idx="1" type="body"/>
          </p:nvPr>
        </p:nvSpPr>
        <p:spPr>
          <a:xfrm>
            <a:off x="685800" y="897732"/>
            <a:ext cx="7772400" cy="3737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rgbClr val="3F3F3F"/>
              </a:buClr>
              <a:buSzPts val="1800"/>
              <a:buChar char="●"/>
              <a:defRPr/>
            </a:lvl1pPr>
            <a:lvl2pPr indent="-342900" lvl="1" marL="914400" rtl="0" algn="l">
              <a:lnSpc>
                <a:spcPct val="90000"/>
              </a:lnSpc>
              <a:spcBef>
                <a:spcPts val="500"/>
              </a:spcBef>
              <a:spcAft>
                <a:spcPts val="0"/>
              </a:spcAft>
              <a:buClr>
                <a:srgbClr val="3F3F3F"/>
              </a:buClr>
              <a:buSzPts val="1800"/>
              <a:buChar char="○"/>
              <a:defRPr/>
            </a:lvl2pPr>
            <a:lvl3pPr indent="-342900" lvl="2" marL="1371600" rtl="0" algn="l">
              <a:lnSpc>
                <a:spcPct val="90000"/>
              </a:lnSpc>
              <a:spcBef>
                <a:spcPts val="500"/>
              </a:spcBef>
              <a:spcAft>
                <a:spcPts val="0"/>
              </a:spcAft>
              <a:buClr>
                <a:srgbClr val="3F3F3F"/>
              </a:buClr>
              <a:buSzPts val="1800"/>
              <a:buChar char="■"/>
              <a:defRPr/>
            </a:lvl3pPr>
            <a:lvl4pPr indent="-342900" lvl="3" marL="1828800" rtl="0" algn="l">
              <a:lnSpc>
                <a:spcPct val="90000"/>
              </a:lnSpc>
              <a:spcBef>
                <a:spcPts val="500"/>
              </a:spcBef>
              <a:spcAft>
                <a:spcPts val="0"/>
              </a:spcAft>
              <a:buClr>
                <a:srgbClr val="3F3F3F"/>
              </a:buClr>
              <a:buSzPts val="1800"/>
              <a:buChar char="●"/>
              <a:defRPr/>
            </a:lvl4pPr>
            <a:lvl5pPr indent="-342900" lvl="4" marL="2286000" rtl="0" algn="l">
              <a:lnSpc>
                <a:spcPct val="90000"/>
              </a:lnSpc>
              <a:spcBef>
                <a:spcPts val="500"/>
              </a:spcBef>
              <a:spcAft>
                <a:spcPts val="0"/>
              </a:spcAft>
              <a:buClr>
                <a:srgbClr val="3F3F3F"/>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1600"/>
              </a:spcAft>
              <a:buClr>
                <a:schemeClr val="dk1"/>
              </a:buClr>
              <a:buSzPts val="1800"/>
              <a:buChar char="■"/>
              <a:defRPr/>
            </a:lvl9pPr>
          </a:lstStyle>
          <a:p/>
        </p:txBody>
      </p:sp>
      <p:sp>
        <p:nvSpPr>
          <p:cNvPr id="77" name="Google Shape;77;p15"/>
          <p:cNvSpPr txBox="1"/>
          <p:nvPr>
            <p:ph idx="10" type="dt"/>
          </p:nvPr>
        </p:nvSpPr>
        <p:spPr>
          <a:xfrm>
            <a:off x="685799" y="4767265"/>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15"/>
          <p:cNvSpPr txBox="1"/>
          <p:nvPr>
            <p:ph idx="11" type="ftr"/>
          </p:nvPr>
        </p:nvSpPr>
        <p:spPr>
          <a:xfrm>
            <a:off x="3031547" y="4767265"/>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5"/>
          <p:cNvSpPr txBox="1"/>
          <p:nvPr>
            <p:ph idx="12" type="sldNum"/>
          </p:nvPr>
        </p:nvSpPr>
        <p:spPr>
          <a:xfrm>
            <a:off x="6400800" y="4767265"/>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80" name="Google Shape;80;p15"/>
          <p:cNvCxnSpPr/>
          <p:nvPr/>
        </p:nvCxnSpPr>
        <p:spPr>
          <a:xfrm>
            <a:off x="685801" y="742950"/>
            <a:ext cx="7672500" cy="1200"/>
          </a:xfrm>
          <a:prstGeom prst="straightConnector1">
            <a:avLst/>
          </a:prstGeom>
          <a:noFill/>
          <a:ln cap="flat" cmpd="sng" w="9525">
            <a:solidFill>
              <a:srgbClr val="3DACA7"/>
            </a:solidFill>
            <a:prstDash val="solid"/>
            <a:round/>
            <a:headEnd len="sm" w="sm" type="none"/>
            <a:tailEnd len="sm" w="sm" type="none"/>
          </a:ln>
        </p:spPr>
      </p:cxnSp>
      <p:pic>
        <p:nvPicPr>
          <p:cNvPr id="81" name="Google Shape;81;p15"/>
          <p:cNvPicPr preferRelativeResize="0"/>
          <p:nvPr/>
        </p:nvPicPr>
        <p:blipFill rotWithShape="1">
          <a:blip r:embed="rId2">
            <a:alphaModFix/>
          </a:blip>
          <a:srcRect b="0" l="0" r="0" t="0"/>
          <a:stretch/>
        </p:blipFill>
        <p:spPr>
          <a:xfrm>
            <a:off x="7658100" y="306587"/>
            <a:ext cx="600075" cy="3357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p:cSld name="CUSTOM">
    <p:spTree>
      <p:nvGrpSpPr>
        <p:cNvPr id="16" name="Shape 16"/>
        <p:cNvGrpSpPr/>
        <p:nvPr/>
      </p:nvGrpSpPr>
      <p:grpSpPr>
        <a:xfrm>
          <a:off x="0" y="0"/>
          <a:ext cx="0" cy="0"/>
          <a:chOff x="0" y="0"/>
          <a:chExt cx="0" cy="0"/>
        </a:xfrm>
      </p:grpSpPr>
      <p:sp>
        <p:nvSpPr>
          <p:cNvPr id="17" name="Google Shape;17;p3"/>
          <p:cNvSpPr txBox="1"/>
          <p:nvPr>
            <p:ph type="title"/>
          </p:nvPr>
        </p:nvSpPr>
        <p:spPr>
          <a:xfrm>
            <a:off x="311700" y="1041825"/>
            <a:ext cx="8520600" cy="813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b="1" sz="3600">
                <a:latin typeface="Proxima Nova"/>
                <a:ea typeface="Proxima Nova"/>
                <a:cs typeface="Proxima Nova"/>
                <a:sym typeface="Proxima Nova"/>
              </a:defRPr>
            </a:lvl1pPr>
            <a:lvl2pPr lvl="1" rtl="0" algn="l">
              <a:lnSpc>
                <a:spcPct val="100000"/>
              </a:lnSpc>
              <a:spcBef>
                <a:spcPts val="0"/>
              </a:spcBef>
              <a:spcAft>
                <a:spcPts val="0"/>
              </a:spcAft>
              <a:buSzPts val="2800"/>
              <a:buNone/>
              <a:defRPr>
                <a:latin typeface="Proxima Nova"/>
                <a:ea typeface="Proxima Nova"/>
                <a:cs typeface="Proxima Nova"/>
                <a:sym typeface="Proxima Nova"/>
              </a:defRPr>
            </a:lvl2pPr>
            <a:lvl3pPr lvl="2" rtl="0" algn="l">
              <a:lnSpc>
                <a:spcPct val="100000"/>
              </a:lnSpc>
              <a:spcBef>
                <a:spcPts val="0"/>
              </a:spcBef>
              <a:spcAft>
                <a:spcPts val="0"/>
              </a:spcAft>
              <a:buSzPts val="2800"/>
              <a:buNone/>
              <a:defRPr>
                <a:latin typeface="Proxima Nova"/>
                <a:ea typeface="Proxima Nova"/>
                <a:cs typeface="Proxima Nova"/>
                <a:sym typeface="Proxima Nova"/>
              </a:defRPr>
            </a:lvl3pPr>
            <a:lvl4pPr lvl="3" rtl="0" algn="l">
              <a:lnSpc>
                <a:spcPct val="100000"/>
              </a:lnSpc>
              <a:spcBef>
                <a:spcPts val="0"/>
              </a:spcBef>
              <a:spcAft>
                <a:spcPts val="0"/>
              </a:spcAft>
              <a:buSzPts val="2800"/>
              <a:buNone/>
              <a:defRPr>
                <a:latin typeface="Proxima Nova"/>
                <a:ea typeface="Proxima Nova"/>
                <a:cs typeface="Proxima Nova"/>
                <a:sym typeface="Proxima Nova"/>
              </a:defRPr>
            </a:lvl4pPr>
            <a:lvl5pPr lvl="4" rtl="0" algn="l">
              <a:lnSpc>
                <a:spcPct val="100000"/>
              </a:lnSpc>
              <a:spcBef>
                <a:spcPts val="0"/>
              </a:spcBef>
              <a:spcAft>
                <a:spcPts val="0"/>
              </a:spcAft>
              <a:buSzPts val="2800"/>
              <a:buNone/>
              <a:defRPr>
                <a:latin typeface="Proxima Nova"/>
                <a:ea typeface="Proxima Nova"/>
                <a:cs typeface="Proxima Nova"/>
                <a:sym typeface="Proxima Nova"/>
              </a:defRPr>
            </a:lvl5pPr>
            <a:lvl6pPr lvl="5" rtl="0" algn="l">
              <a:lnSpc>
                <a:spcPct val="100000"/>
              </a:lnSpc>
              <a:spcBef>
                <a:spcPts val="0"/>
              </a:spcBef>
              <a:spcAft>
                <a:spcPts val="0"/>
              </a:spcAft>
              <a:buSzPts val="2800"/>
              <a:buNone/>
              <a:defRPr>
                <a:latin typeface="Proxima Nova"/>
                <a:ea typeface="Proxima Nova"/>
                <a:cs typeface="Proxima Nova"/>
                <a:sym typeface="Proxima Nova"/>
              </a:defRPr>
            </a:lvl6pPr>
            <a:lvl7pPr lvl="6" rtl="0" algn="l">
              <a:lnSpc>
                <a:spcPct val="100000"/>
              </a:lnSpc>
              <a:spcBef>
                <a:spcPts val="0"/>
              </a:spcBef>
              <a:spcAft>
                <a:spcPts val="0"/>
              </a:spcAft>
              <a:buSzPts val="2800"/>
              <a:buNone/>
              <a:defRPr>
                <a:latin typeface="Proxima Nova"/>
                <a:ea typeface="Proxima Nova"/>
                <a:cs typeface="Proxima Nova"/>
                <a:sym typeface="Proxima Nova"/>
              </a:defRPr>
            </a:lvl7pPr>
            <a:lvl8pPr lvl="7" rtl="0" algn="l">
              <a:lnSpc>
                <a:spcPct val="100000"/>
              </a:lnSpc>
              <a:spcBef>
                <a:spcPts val="0"/>
              </a:spcBef>
              <a:spcAft>
                <a:spcPts val="0"/>
              </a:spcAft>
              <a:buSzPts val="2800"/>
              <a:buNone/>
              <a:defRPr>
                <a:latin typeface="Proxima Nova"/>
                <a:ea typeface="Proxima Nova"/>
                <a:cs typeface="Proxima Nova"/>
                <a:sym typeface="Proxima Nova"/>
              </a:defRPr>
            </a:lvl8pPr>
            <a:lvl9pPr lvl="8" rtl="0" algn="l">
              <a:lnSpc>
                <a:spcPct val="100000"/>
              </a:lnSpc>
              <a:spcBef>
                <a:spcPts val="0"/>
              </a:spcBef>
              <a:spcAft>
                <a:spcPts val="0"/>
              </a:spcAft>
              <a:buSzPts val="2800"/>
              <a:buNone/>
              <a:defRPr>
                <a:latin typeface="Proxima Nova"/>
                <a:ea typeface="Proxima Nova"/>
                <a:cs typeface="Proxima Nova"/>
                <a:sym typeface="Proxima Nova"/>
              </a:defRPr>
            </a:lvl9pPr>
          </a:lstStyle>
          <a:p/>
        </p:txBody>
      </p:sp>
      <p:pic>
        <p:nvPicPr>
          <p:cNvPr descr="style3colormid.png" id="18" name="Google Shape;18;p3"/>
          <p:cNvPicPr preferRelativeResize="0"/>
          <p:nvPr/>
        </p:nvPicPr>
        <p:blipFill rotWithShape="1">
          <a:blip r:embed="rId2">
            <a:alphaModFix/>
          </a:blip>
          <a:srcRect b="0" l="0" r="0" t="0"/>
          <a:stretch/>
        </p:blipFill>
        <p:spPr>
          <a:xfrm>
            <a:off x="76200" y="4150625"/>
            <a:ext cx="4828025" cy="965600"/>
          </a:xfrm>
          <a:prstGeom prst="rect">
            <a:avLst/>
          </a:prstGeom>
          <a:noFill/>
          <a:ln>
            <a:noFill/>
          </a:ln>
        </p:spPr>
      </p:pic>
      <p:sp>
        <p:nvSpPr>
          <p:cNvPr id="19" name="Google Shape;19;p3"/>
          <p:cNvSpPr txBox="1"/>
          <p:nvPr>
            <p:ph idx="2" type="title"/>
          </p:nvPr>
        </p:nvSpPr>
        <p:spPr>
          <a:xfrm>
            <a:off x="311700" y="1841000"/>
            <a:ext cx="8520600" cy="813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2400">
                <a:latin typeface="Proxima Nova"/>
                <a:ea typeface="Proxima Nova"/>
                <a:cs typeface="Proxima Nova"/>
                <a:sym typeface="Proxima Nova"/>
              </a:defRPr>
            </a:lvl1pPr>
            <a:lvl2pPr lvl="1" rtl="0" algn="l">
              <a:lnSpc>
                <a:spcPct val="100000"/>
              </a:lnSpc>
              <a:spcBef>
                <a:spcPts val="0"/>
              </a:spcBef>
              <a:spcAft>
                <a:spcPts val="0"/>
              </a:spcAft>
              <a:buSzPts val="2800"/>
              <a:buNone/>
              <a:defRPr sz="2400">
                <a:latin typeface="Proxima Nova"/>
                <a:ea typeface="Proxima Nova"/>
                <a:cs typeface="Proxima Nova"/>
                <a:sym typeface="Proxima Nova"/>
              </a:defRPr>
            </a:lvl2pPr>
            <a:lvl3pPr lvl="2" rtl="0" algn="l">
              <a:lnSpc>
                <a:spcPct val="100000"/>
              </a:lnSpc>
              <a:spcBef>
                <a:spcPts val="0"/>
              </a:spcBef>
              <a:spcAft>
                <a:spcPts val="0"/>
              </a:spcAft>
              <a:buSzPts val="2800"/>
              <a:buNone/>
              <a:defRPr sz="2400">
                <a:latin typeface="Proxima Nova"/>
                <a:ea typeface="Proxima Nova"/>
                <a:cs typeface="Proxima Nova"/>
                <a:sym typeface="Proxima Nova"/>
              </a:defRPr>
            </a:lvl3pPr>
            <a:lvl4pPr lvl="3" rtl="0" algn="l">
              <a:lnSpc>
                <a:spcPct val="100000"/>
              </a:lnSpc>
              <a:spcBef>
                <a:spcPts val="0"/>
              </a:spcBef>
              <a:spcAft>
                <a:spcPts val="0"/>
              </a:spcAft>
              <a:buSzPts val="2800"/>
              <a:buNone/>
              <a:defRPr sz="2400">
                <a:latin typeface="Proxima Nova"/>
                <a:ea typeface="Proxima Nova"/>
                <a:cs typeface="Proxima Nova"/>
                <a:sym typeface="Proxima Nova"/>
              </a:defRPr>
            </a:lvl4pPr>
            <a:lvl5pPr lvl="4" rtl="0" algn="l">
              <a:lnSpc>
                <a:spcPct val="100000"/>
              </a:lnSpc>
              <a:spcBef>
                <a:spcPts val="0"/>
              </a:spcBef>
              <a:spcAft>
                <a:spcPts val="0"/>
              </a:spcAft>
              <a:buSzPts val="2800"/>
              <a:buNone/>
              <a:defRPr sz="2400">
                <a:latin typeface="Proxima Nova"/>
                <a:ea typeface="Proxima Nova"/>
                <a:cs typeface="Proxima Nova"/>
                <a:sym typeface="Proxima Nova"/>
              </a:defRPr>
            </a:lvl5pPr>
            <a:lvl6pPr lvl="5" rtl="0" algn="l">
              <a:lnSpc>
                <a:spcPct val="100000"/>
              </a:lnSpc>
              <a:spcBef>
                <a:spcPts val="0"/>
              </a:spcBef>
              <a:spcAft>
                <a:spcPts val="0"/>
              </a:spcAft>
              <a:buSzPts val="2800"/>
              <a:buNone/>
              <a:defRPr sz="2400">
                <a:latin typeface="Proxima Nova"/>
                <a:ea typeface="Proxima Nova"/>
                <a:cs typeface="Proxima Nova"/>
                <a:sym typeface="Proxima Nova"/>
              </a:defRPr>
            </a:lvl6pPr>
            <a:lvl7pPr lvl="6" rtl="0" algn="l">
              <a:lnSpc>
                <a:spcPct val="100000"/>
              </a:lnSpc>
              <a:spcBef>
                <a:spcPts val="0"/>
              </a:spcBef>
              <a:spcAft>
                <a:spcPts val="0"/>
              </a:spcAft>
              <a:buSzPts val="2800"/>
              <a:buNone/>
              <a:defRPr sz="2400">
                <a:latin typeface="Proxima Nova"/>
                <a:ea typeface="Proxima Nova"/>
                <a:cs typeface="Proxima Nova"/>
                <a:sym typeface="Proxima Nova"/>
              </a:defRPr>
            </a:lvl7pPr>
            <a:lvl8pPr lvl="7" rtl="0" algn="l">
              <a:lnSpc>
                <a:spcPct val="100000"/>
              </a:lnSpc>
              <a:spcBef>
                <a:spcPts val="0"/>
              </a:spcBef>
              <a:spcAft>
                <a:spcPts val="0"/>
              </a:spcAft>
              <a:buSzPts val="2800"/>
              <a:buNone/>
              <a:defRPr sz="2400">
                <a:latin typeface="Proxima Nova"/>
                <a:ea typeface="Proxima Nova"/>
                <a:cs typeface="Proxima Nova"/>
                <a:sym typeface="Proxima Nova"/>
              </a:defRPr>
            </a:lvl8pPr>
            <a:lvl9pPr lvl="8" rtl="0" algn="l">
              <a:lnSpc>
                <a:spcPct val="100000"/>
              </a:lnSpc>
              <a:spcBef>
                <a:spcPts val="0"/>
              </a:spcBef>
              <a:spcAft>
                <a:spcPts val="0"/>
              </a:spcAft>
              <a:buSzPts val="2800"/>
              <a:buNone/>
              <a:defRPr sz="2400">
                <a:latin typeface="Proxima Nova"/>
                <a:ea typeface="Proxima Nova"/>
                <a:cs typeface="Proxima Nova"/>
                <a:sym typeface="Proxima Nova"/>
              </a:defRPr>
            </a:lvl9pPr>
          </a:lstStyle>
          <a:p/>
        </p:txBody>
      </p:sp>
      <p:cxnSp>
        <p:nvCxnSpPr>
          <p:cNvPr id="20" name="Google Shape;20;p3"/>
          <p:cNvCxnSpPr/>
          <p:nvPr/>
        </p:nvCxnSpPr>
        <p:spPr>
          <a:xfrm>
            <a:off x="380400" y="1799550"/>
            <a:ext cx="7929600" cy="43800"/>
          </a:xfrm>
          <a:prstGeom prst="straightConnector1">
            <a:avLst/>
          </a:prstGeom>
          <a:noFill/>
          <a:ln cap="flat" cmpd="sng" w="9525">
            <a:solidFill>
              <a:srgbClr val="3EADA7"/>
            </a:solidFill>
            <a:prstDash val="solid"/>
            <a:round/>
            <a:headEnd len="sm" w="sm" type="none"/>
            <a:tailEnd len="sm" w="sm" type="none"/>
          </a:ln>
        </p:spPr>
      </p:cxnSp>
      <p:pic>
        <p:nvPicPr>
          <p:cNvPr descr="strips_color.png" id="21" name="Google Shape;21;p3"/>
          <p:cNvPicPr preferRelativeResize="0"/>
          <p:nvPr/>
        </p:nvPicPr>
        <p:blipFill rotWithShape="1">
          <a:blip r:embed="rId3">
            <a:alphaModFix/>
          </a:blip>
          <a:srcRect b="0" l="0" r="0" t="0"/>
          <a:stretch/>
        </p:blipFill>
        <p:spPr>
          <a:xfrm>
            <a:off x="7038963" y="3524250"/>
            <a:ext cx="2105025" cy="16192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
          <p:cNvSpPr txBox="1"/>
          <p:nvPr>
            <p:ph type="title"/>
          </p:nvPr>
        </p:nvSpPr>
        <p:spPr>
          <a:xfrm>
            <a:off x="311700" y="20362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Proxima Nova"/>
              <a:buNone/>
              <a:defRPr sz="3600">
                <a:latin typeface="Proxima Nova"/>
                <a:ea typeface="Proxima Nova"/>
                <a:cs typeface="Proxima Nova"/>
                <a:sym typeface="Proxima Nova"/>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5"/>
          <p:cNvSpPr txBox="1"/>
          <p:nvPr>
            <p:ph type="title"/>
          </p:nvPr>
        </p:nvSpPr>
        <p:spPr>
          <a:xfrm>
            <a:off x="289825" y="1694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4343"/>
              </a:buClr>
              <a:buSzPts val="2800"/>
              <a:buFont typeface="Proxima Nova"/>
              <a:buNone/>
              <a:defRPr>
                <a:solidFill>
                  <a:srgbClr val="434343"/>
                </a:solidFill>
                <a:latin typeface="Proxima Nova"/>
                <a:ea typeface="Proxima Nova"/>
                <a:cs typeface="Proxima Nova"/>
                <a:sym typeface="Proxima Nov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 name="Google Shape;27;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lgn="l">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28" name="Google Shape;2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9" name="Google Shape;29;p5"/>
          <p:cNvCxnSpPr/>
          <p:nvPr/>
        </p:nvCxnSpPr>
        <p:spPr>
          <a:xfrm>
            <a:off x="248725" y="848575"/>
            <a:ext cx="8602800" cy="0"/>
          </a:xfrm>
          <a:prstGeom prst="straightConnector1">
            <a:avLst/>
          </a:prstGeom>
          <a:noFill/>
          <a:ln cap="flat" cmpd="sng" w="9525">
            <a:solidFill>
              <a:srgbClr val="3EADA7"/>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Proxima Nova"/>
              <a:buNone/>
              <a:defRPr>
                <a:latin typeface="Proxima Nova"/>
                <a:ea typeface="Proxima Nova"/>
                <a:cs typeface="Proxima Nova"/>
                <a:sym typeface="Proxima Nova"/>
              </a:defRPr>
            </a:lvl1pPr>
            <a:lvl2pPr lvl="1" rtl="0" algn="l">
              <a:lnSpc>
                <a:spcPct val="100000"/>
              </a:lnSpc>
              <a:spcBef>
                <a:spcPts val="0"/>
              </a:spcBef>
              <a:spcAft>
                <a:spcPts val="0"/>
              </a:spcAft>
              <a:buSzPts val="2800"/>
              <a:buFont typeface="Quattrocento Sans"/>
              <a:buNone/>
              <a:defRPr>
                <a:latin typeface="Quattrocento Sans"/>
                <a:ea typeface="Quattrocento Sans"/>
                <a:cs typeface="Quattrocento Sans"/>
                <a:sym typeface="Quattrocento Sans"/>
              </a:defRPr>
            </a:lvl2pPr>
            <a:lvl3pPr lvl="2" rtl="0" algn="l">
              <a:lnSpc>
                <a:spcPct val="100000"/>
              </a:lnSpc>
              <a:spcBef>
                <a:spcPts val="0"/>
              </a:spcBef>
              <a:spcAft>
                <a:spcPts val="0"/>
              </a:spcAft>
              <a:buSzPts val="2800"/>
              <a:buFont typeface="Quattrocento Sans"/>
              <a:buNone/>
              <a:defRPr>
                <a:latin typeface="Quattrocento Sans"/>
                <a:ea typeface="Quattrocento Sans"/>
                <a:cs typeface="Quattrocento Sans"/>
                <a:sym typeface="Quattrocento Sans"/>
              </a:defRPr>
            </a:lvl3pPr>
            <a:lvl4pPr lvl="3" rtl="0" algn="l">
              <a:lnSpc>
                <a:spcPct val="100000"/>
              </a:lnSpc>
              <a:spcBef>
                <a:spcPts val="0"/>
              </a:spcBef>
              <a:spcAft>
                <a:spcPts val="0"/>
              </a:spcAft>
              <a:buSzPts val="2800"/>
              <a:buFont typeface="Quattrocento Sans"/>
              <a:buNone/>
              <a:defRPr>
                <a:latin typeface="Quattrocento Sans"/>
                <a:ea typeface="Quattrocento Sans"/>
                <a:cs typeface="Quattrocento Sans"/>
                <a:sym typeface="Quattrocento Sans"/>
              </a:defRPr>
            </a:lvl4pPr>
            <a:lvl5pPr lvl="4" rtl="0" algn="l">
              <a:lnSpc>
                <a:spcPct val="100000"/>
              </a:lnSpc>
              <a:spcBef>
                <a:spcPts val="0"/>
              </a:spcBef>
              <a:spcAft>
                <a:spcPts val="0"/>
              </a:spcAft>
              <a:buSzPts val="2800"/>
              <a:buFont typeface="Quattrocento Sans"/>
              <a:buNone/>
              <a:defRPr>
                <a:latin typeface="Quattrocento Sans"/>
                <a:ea typeface="Quattrocento Sans"/>
                <a:cs typeface="Quattrocento Sans"/>
                <a:sym typeface="Quattrocento Sans"/>
              </a:defRPr>
            </a:lvl5pPr>
            <a:lvl6pPr lvl="5" rtl="0" algn="l">
              <a:lnSpc>
                <a:spcPct val="100000"/>
              </a:lnSpc>
              <a:spcBef>
                <a:spcPts val="0"/>
              </a:spcBef>
              <a:spcAft>
                <a:spcPts val="0"/>
              </a:spcAft>
              <a:buSzPts val="2800"/>
              <a:buFont typeface="Quattrocento Sans"/>
              <a:buNone/>
              <a:defRPr>
                <a:latin typeface="Quattrocento Sans"/>
                <a:ea typeface="Quattrocento Sans"/>
                <a:cs typeface="Quattrocento Sans"/>
                <a:sym typeface="Quattrocento Sans"/>
              </a:defRPr>
            </a:lvl6pPr>
            <a:lvl7pPr lvl="6" rtl="0" algn="l">
              <a:lnSpc>
                <a:spcPct val="100000"/>
              </a:lnSpc>
              <a:spcBef>
                <a:spcPts val="0"/>
              </a:spcBef>
              <a:spcAft>
                <a:spcPts val="0"/>
              </a:spcAft>
              <a:buSzPts val="2800"/>
              <a:buFont typeface="Quattrocento Sans"/>
              <a:buNone/>
              <a:defRPr>
                <a:latin typeface="Quattrocento Sans"/>
                <a:ea typeface="Quattrocento Sans"/>
                <a:cs typeface="Quattrocento Sans"/>
                <a:sym typeface="Quattrocento Sans"/>
              </a:defRPr>
            </a:lvl7pPr>
            <a:lvl8pPr lvl="7" rtl="0" algn="l">
              <a:lnSpc>
                <a:spcPct val="100000"/>
              </a:lnSpc>
              <a:spcBef>
                <a:spcPts val="0"/>
              </a:spcBef>
              <a:spcAft>
                <a:spcPts val="0"/>
              </a:spcAft>
              <a:buSzPts val="2800"/>
              <a:buFont typeface="Quattrocento Sans"/>
              <a:buNone/>
              <a:defRPr>
                <a:latin typeface="Quattrocento Sans"/>
                <a:ea typeface="Quattrocento Sans"/>
                <a:cs typeface="Quattrocento Sans"/>
                <a:sym typeface="Quattrocento Sans"/>
              </a:defRPr>
            </a:lvl8pPr>
            <a:lvl9pPr lvl="8" rtl="0" algn="l">
              <a:lnSpc>
                <a:spcPct val="100000"/>
              </a:lnSpc>
              <a:spcBef>
                <a:spcPts val="0"/>
              </a:spcBef>
              <a:spcAft>
                <a:spcPts val="0"/>
              </a:spcAft>
              <a:buSzPts val="2800"/>
              <a:buFont typeface="Quattrocento Sans"/>
              <a:buNone/>
              <a:defRPr>
                <a:latin typeface="Quattrocento Sans"/>
                <a:ea typeface="Quattrocento Sans"/>
                <a:cs typeface="Quattrocento Sans"/>
                <a:sym typeface="Quattrocento Sans"/>
              </a:defRPr>
            </a:lvl9pPr>
          </a:lstStyle>
          <a:p/>
        </p:txBody>
      </p:sp>
      <p:sp>
        <p:nvSpPr>
          <p:cNvPr id="32" name="Google Shape;3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6"/>
          <p:cNvCxnSpPr/>
          <p:nvPr/>
        </p:nvCxnSpPr>
        <p:spPr>
          <a:xfrm flipH="1" rot="10800000">
            <a:off x="336500" y="848650"/>
            <a:ext cx="8412600" cy="43800"/>
          </a:xfrm>
          <a:prstGeom prst="straightConnector1">
            <a:avLst/>
          </a:prstGeom>
          <a:noFill/>
          <a:ln cap="flat" cmpd="sng" w="9525">
            <a:solidFill>
              <a:srgbClr val="3EADA7"/>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4032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Proxima Nova"/>
              <a:buNone/>
              <a:defRPr sz="2400">
                <a:latin typeface="Proxima Nova"/>
                <a:ea typeface="Proxima Nova"/>
                <a:cs typeface="Proxima Nova"/>
                <a:sym typeface="Proxima Nova"/>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Font typeface="Proxima Nova"/>
              <a:buChar char="●"/>
              <a:defRPr sz="1200">
                <a:latin typeface="Proxima Nova"/>
                <a:ea typeface="Proxima Nova"/>
                <a:cs typeface="Proxima Nova"/>
                <a:sym typeface="Proxima Nova"/>
              </a:defRPr>
            </a:lvl1pPr>
            <a:lvl2pPr indent="-304800" lvl="1" marL="914400" rtl="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2pPr>
            <a:lvl3pPr indent="-304800" lvl="2" marL="1371600" rtl="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3pPr>
            <a:lvl4pPr indent="-304800" lvl="3" marL="1828800" rtl="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gn="l">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gn="l">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sp>
        <p:nvSpPr>
          <p:cNvPr id="37" name="Google Shape;3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7"/>
          <p:cNvCxnSpPr/>
          <p:nvPr/>
        </p:nvCxnSpPr>
        <p:spPr>
          <a:xfrm>
            <a:off x="292600" y="1331375"/>
            <a:ext cx="2823600" cy="29100"/>
          </a:xfrm>
          <a:prstGeom prst="straightConnector1">
            <a:avLst/>
          </a:prstGeom>
          <a:noFill/>
          <a:ln cap="flat" cmpd="sng" w="9525">
            <a:solidFill>
              <a:srgbClr val="3EADA7"/>
            </a:solidFill>
            <a:prstDash val="solid"/>
            <a:round/>
            <a:headEnd len="sm" w="sm" type="none"/>
            <a:tailEnd len="sm" w="sm" type="none"/>
          </a:ln>
        </p:spPr>
      </p:cxnSp>
      <p:sp>
        <p:nvSpPr>
          <p:cNvPr id="39" name="Google Shape;39;p7"/>
          <p:cNvSpPr/>
          <p:nvPr/>
        </p:nvSpPr>
        <p:spPr>
          <a:xfrm>
            <a:off x="3189425" y="0"/>
            <a:ext cx="5954700" cy="5143500"/>
          </a:xfrm>
          <a:prstGeom prst="rect">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EADA7"/>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2pPr>
            <a:lvl3pPr lvl="2"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3pPr>
            <a:lvl4pPr lvl="3"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4pPr>
            <a:lvl5pPr lvl="4"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5pPr>
            <a:lvl6pPr lvl="5"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6pPr>
            <a:lvl7pPr lvl="6"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7pPr>
            <a:lvl8pPr lvl="7"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8pPr>
            <a:lvl9pPr lvl="8"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3EADA7"/>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2pPr>
            <a:lvl3pPr lvl="2"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3pPr>
            <a:lvl4pPr lvl="3"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4pPr>
            <a:lvl5pPr lvl="4"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5pPr>
            <a:lvl6pPr lvl="5"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6pPr>
            <a:lvl7pPr lvl="6"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7pPr>
            <a:lvl8pPr lvl="7"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8pPr>
            <a:lvl9pPr lvl="8" rtl="0" algn="l">
              <a:lnSpc>
                <a:spcPct val="100000"/>
              </a:lnSpc>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strips_white.png" id="46" name="Google Shape;46;p9"/>
          <p:cNvPicPr preferRelativeResize="0"/>
          <p:nvPr/>
        </p:nvPicPr>
        <p:blipFill rotWithShape="1">
          <a:blip r:embed="rId2">
            <a:alphaModFix/>
          </a:blip>
          <a:srcRect b="0" l="0" r="0" t="0"/>
          <a:stretch/>
        </p:blipFill>
        <p:spPr>
          <a:xfrm>
            <a:off x="7038963" y="3524250"/>
            <a:ext cx="2105025" cy="1619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Font typeface="Proxima Nova"/>
              <a:buNone/>
              <a:defRPr sz="4200">
                <a:latin typeface="Proxima Nova"/>
                <a:ea typeface="Proxima Nova"/>
                <a:cs typeface="Proxima Nova"/>
                <a:sym typeface="Proxima Nova"/>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50" name="Google Shape;5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Proxima Nova"/>
              <a:buNone/>
              <a:defRPr sz="2100">
                <a:latin typeface="Proxima Nova"/>
                <a:ea typeface="Proxima Nova"/>
                <a:cs typeface="Proxima Nova"/>
                <a:sym typeface="Proxima Nov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1" name="Google Shape;5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lgn="l">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lgn="l">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52" name="Google Shape;5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0"/>
          <p:cNvSpPr/>
          <p:nvPr/>
        </p:nvSpPr>
        <p:spPr>
          <a:xfrm>
            <a:off x="4433000" y="-125"/>
            <a:ext cx="234000" cy="5143500"/>
          </a:xfrm>
          <a:prstGeom prst="rect">
            <a:avLst/>
          </a:prstGeom>
          <a:solidFill>
            <a:srgbClr val="3EA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 name="Google Shape;54;p10"/>
          <p:cNvCxnSpPr/>
          <p:nvPr/>
        </p:nvCxnSpPr>
        <p:spPr>
          <a:xfrm flipH="1" rot="10800000">
            <a:off x="1638600" y="2691925"/>
            <a:ext cx="1302000" cy="14700"/>
          </a:xfrm>
          <a:prstGeom prst="straightConnector1">
            <a:avLst/>
          </a:prstGeom>
          <a:noFill/>
          <a:ln cap="flat" cmpd="sng" w="9525">
            <a:solidFill>
              <a:srgbClr val="3EADA7"/>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6.png"/><Relationship Id="rId5"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ctrTitle"/>
          </p:nvPr>
        </p:nvSpPr>
        <p:spPr>
          <a:xfrm>
            <a:off x="311700" y="291700"/>
            <a:ext cx="7705800" cy="79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sz="3500">
                <a:latin typeface="Arial"/>
                <a:ea typeface="Arial"/>
                <a:cs typeface="Arial"/>
                <a:sym typeface="Arial"/>
              </a:rPr>
              <a:t>Computational Gastronomy</a:t>
            </a:r>
            <a:endParaRPr sz="3500">
              <a:latin typeface="Arial"/>
              <a:ea typeface="Arial"/>
              <a:cs typeface="Arial"/>
              <a:sym typeface="Arial"/>
            </a:endParaRPr>
          </a:p>
        </p:txBody>
      </p:sp>
      <p:sp>
        <p:nvSpPr>
          <p:cNvPr id="87" name="Google Shape;87;p16"/>
          <p:cNvSpPr txBox="1"/>
          <p:nvPr>
            <p:ph idx="1" type="subTitle"/>
          </p:nvPr>
        </p:nvSpPr>
        <p:spPr>
          <a:xfrm>
            <a:off x="311700" y="1189088"/>
            <a:ext cx="8021400" cy="1128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2800"/>
              <a:buNone/>
            </a:pPr>
            <a:r>
              <a:rPr b="1" lang="en" sz="2200"/>
              <a:t>Project</a:t>
            </a:r>
            <a:r>
              <a:rPr lang="en" sz="2200"/>
              <a:t>: </a:t>
            </a:r>
            <a:r>
              <a:rPr lang="en" sz="2200">
                <a:solidFill>
                  <a:schemeClr val="lt1"/>
                </a:solidFill>
                <a:highlight>
                  <a:srgbClr val="3EADA7"/>
                </a:highlight>
                <a:latin typeface="Arial"/>
                <a:ea typeface="Arial"/>
                <a:cs typeface="Arial"/>
                <a:sym typeface="Arial"/>
              </a:rPr>
              <a:t>Cuisine prediction and cuisine similarity using yummly dataset and predicting wine quality using wine dataset.</a:t>
            </a:r>
            <a:endParaRPr sz="2200">
              <a:solidFill>
                <a:schemeClr val="lt1"/>
              </a:solidFill>
              <a:highlight>
                <a:srgbClr val="3EADA7"/>
              </a:highlight>
            </a:endParaRPr>
          </a:p>
        </p:txBody>
      </p:sp>
      <p:sp>
        <p:nvSpPr>
          <p:cNvPr id="88" name="Google Shape;88;p16"/>
          <p:cNvSpPr txBox="1"/>
          <p:nvPr/>
        </p:nvSpPr>
        <p:spPr>
          <a:xfrm>
            <a:off x="311700" y="2726675"/>
            <a:ext cx="7570800" cy="11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Submitted by:</a:t>
            </a:r>
            <a:endParaRPr sz="1600">
              <a:solidFill>
                <a:srgbClr val="FFFFFF"/>
              </a:solidFill>
            </a:endParaRPr>
          </a:p>
          <a:p>
            <a:pPr indent="0" lvl="0" marL="0" rtl="0" algn="l">
              <a:spcBef>
                <a:spcPts val="0"/>
              </a:spcBef>
              <a:spcAft>
                <a:spcPts val="0"/>
              </a:spcAft>
              <a:buNone/>
            </a:pPr>
            <a:r>
              <a:rPr lang="en" sz="1600">
                <a:solidFill>
                  <a:srgbClr val="FFFFFF"/>
                </a:solidFill>
              </a:rPr>
              <a:t>Abhishek Vyas (MT19086)</a:t>
            </a:r>
            <a:endParaRPr sz="1600">
              <a:solidFill>
                <a:srgbClr val="FFFFFF"/>
              </a:solidFill>
            </a:endParaRPr>
          </a:p>
          <a:p>
            <a:pPr indent="0" lvl="0" marL="0" rtl="0" algn="l">
              <a:spcBef>
                <a:spcPts val="0"/>
              </a:spcBef>
              <a:spcAft>
                <a:spcPts val="0"/>
              </a:spcAft>
              <a:buNone/>
            </a:pPr>
            <a:r>
              <a:rPr lang="en" sz="1600">
                <a:solidFill>
                  <a:srgbClr val="FFFFFF"/>
                </a:solidFill>
              </a:rPr>
              <a:t>Era Sharma (MT19121)</a:t>
            </a:r>
            <a:endParaRPr sz="1600">
              <a:solidFill>
                <a:srgbClr val="FFFFFF"/>
              </a:solidFill>
            </a:endParaRPr>
          </a:p>
          <a:p>
            <a:pPr indent="0" lvl="0" marL="0" rtl="0" algn="l">
              <a:spcBef>
                <a:spcPts val="0"/>
              </a:spcBef>
              <a:spcAft>
                <a:spcPts val="0"/>
              </a:spcAft>
              <a:buNone/>
            </a:pPr>
            <a:r>
              <a:rPr lang="en" sz="1600">
                <a:solidFill>
                  <a:srgbClr val="FFFFFF"/>
                </a:solidFill>
              </a:rPr>
              <a:t>Saumya Jain (MT19098)</a:t>
            </a:r>
            <a:endParaRPr sz="1600">
              <a:solidFill>
                <a:srgbClr val="FFFFFF"/>
              </a:solidFill>
            </a:endParaRPr>
          </a:p>
        </p:txBody>
      </p:sp>
      <p:pic>
        <p:nvPicPr>
          <p:cNvPr id="89" name="Google Shape;89;p16"/>
          <p:cNvPicPr preferRelativeResize="0"/>
          <p:nvPr/>
        </p:nvPicPr>
        <p:blipFill>
          <a:blip r:embed="rId3">
            <a:alphaModFix/>
          </a:blip>
          <a:stretch>
            <a:fillRect/>
          </a:stretch>
        </p:blipFill>
        <p:spPr>
          <a:xfrm>
            <a:off x="4501475" y="2496800"/>
            <a:ext cx="3135600" cy="19572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idx="1" type="body"/>
          </p:nvPr>
        </p:nvSpPr>
        <p:spPr>
          <a:xfrm>
            <a:off x="685800" y="897732"/>
            <a:ext cx="7772400" cy="3737400"/>
          </a:xfrm>
          <a:prstGeom prst="rect">
            <a:avLst/>
          </a:prstGeom>
        </p:spPr>
        <p:txBody>
          <a:bodyPr anchorCtr="0" anchor="t" bIns="45700" lIns="91425" spcFirstLastPara="1" rIns="91425" wrap="square" tIns="45700">
            <a:noAutofit/>
          </a:bodyPr>
          <a:lstStyle/>
          <a:p>
            <a:pPr indent="0" lvl="0" marL="0" rtl="0" algn="just">
              <a:lnSpc>
                <a:spcPct val="100000"/>
              </a:lnSpc>
              <a:spcBef>
                <a:spcPts val="0"/>
              </a:spcBef>
              <a:spcAft>
                <a:spcPts val="0"/>
              </a:spcAft>
              <a:buNone/>
            </a:pPr>
            <a:r>
              <a:rPr lang="en">
                <a:solidFill>
                  <a:srgbClr val="3EADA7"/>
                </a:solidFill>
                <a:latin typeface="Arial"/>
                <a:ea typeface="Arial"/>
                <a:cs typeface="Arial"/>
                <a:sym typeface="Arial"/>
              </a:rPr>
              <a:t>Objectives:- </a:t>
            </a:r>
            <a:endParaRPr>
              <a:solidFill>
                <a:srgbClr val="3EADA7"/>
              </a:solidFill>
              <a:latin typeface="Arial"/>
              <a:ea typeface="Arial"/>
              <a:cs typeface="Arial"/>
              <a:sym typeface="Arial"/>
            </a:endParaRPr>
          </a:p>
          <a:p>
            <a:pPr indent="-342900" lvl="0" marL="457200" rtl="0" algn="just">
              <a:lnSpc>
                <a:spcPct val="100000"/>
              </a:lnSpc>
              <a:spcBef>
                <a:spcPts val="0"/>
              </a:spcBef>
              <a:spcAft>
                <a:spcPts val="0"/>
              </a:spcAft>
              <a:buClr>
                <a:srgbClr val="3EADA7"/>
              </a:buClr>
              <a:buSzPts val="1800"/>
              <a:buFont typeface="Arial"/>
              <a:buAutoNum type="arabicPeriod"/>
            </a:pPr>
            <a:r>
              <a:rPr lang="en">
                <a:solidFill>
                  <a:srgbClr val="3EADA7"/>
                </a:solidFill>
                <a:latin typeface="Arial"/>
                <a:ea typeface="Arial"/>
                <a:cs typeface="Arial"/>
                <a:sym typeface="Arial"/>
              </a:rPr>
              <a:t>Analysis of Red wine quality dataset including outlier detection and removal.</a:t>
            </a:r>
            <a:endParaRPr>
              <a:solidFill>
                <a:srgbClr val="3EADA7"/>
              </a:solidFill>
              <a:latin typeface="Arial"/>
              <a:ea typeface="Arial"/>
              <a:cs typeface="Arial"/>
              <a:sym typeface="Arial"/>
            </a:endParaRPr>
          </a:p>
          <a:p>
            <a:pPr indent="-342900" lvl="0" marL="457200" rtl="0" algn="just">
              <a:lnSpc>
                <a:spcPct val="100000"/>
              </a:lnSpc>
              <a:spcBef>
                <a:spcPts val="0"/>
              </a:spcBef>
              <a:spcAft>
                <a:spcPts val="0"/>
              </a:spcAft>
              <a:buClr>
                <a:srgbClr val="3EADA7"/>
              </a:buClr>
              <a:buSzPts val="1800"/>
              <a:buFont typeface="Arial"/>
              <a:buAutoNum type="arabicPeriod"/>
            </a:pPr>
            <a:r>
              <a:rPr lang="en">
                <a:solidFill>
                  <a:srgbClr val="3EADA7"/>
                </a:solidFill>
                <a:latin typeface="Arial"/>
                <a:ea typeface="Arial"/>
                <a:cs typeface="Arial"/>
                <a:sym typeface="Arial"/>
              </a:rPr>
              <a:t>Prediction of wine quality based on different features using regression model and show betterment of result after outlier removal.</a:t>
            </a:r>
            <a:endParaRPr>
              <a:solidFill>
                <a:srgbClr val="3EADA7"/>
              </a:solidFill>
              <a:latin typeface="Arial"/>
              <a:ea typeface="Arial"/>
              <a:cs typeface="Arial"/>
              <a:sym typeface="Arial"/>
            </a:endParaRPr>
          </a:p>
          <a:p>
            <a:pPr indent="-342900" lvl="0" marL="457200" rtl="0" algn="just">
              <a:lnSpc>
                <a:spcPct val="100000"/>
              </a:lnSpc>
              <a:spcBef>
                <a:spcPts val="0"/>
              </a:spcBef>
              <a:spcAft>
                <a:spcPts val="0"/>
              </a:spcAft>
              <a:buClr>
                <a:srgbClr val="3EADA7"/>
              </a:buClr>
              <a:buSzPts val="1800"/>
              <a:buFont typeface="Arial"/>
              <a:buAutoNum type="arabicPeriod"/>
            </a:pPr>
            <a:r>
              <a:rPr lang="en">
                <a:solidFill>
                  <a:srgbClr val="3EADA7"/>
                </a:solidFill>
                <a:latin typeface="Arial"/>
                <a:ea typeface="Arial"/>
                <a:cs typeface="Arial"/>
                <a:sym typeface="Arial"/>
              </a:rPr>
              <a:t>Predicting whether a particular red wine “good quality” or not  using various classification models.</a:t>
            </a:r>
            <a:endParaRPr>
              <a:solidFill>
                <a:srgbClr val="3EADA7"/>
              </a:solidFill>
              <a:latin typeface="Arial"/>
              <a:ea typeface="Arial"/>
              <a:cs typeface="Arial"/>
              <a:sym typeface="Arial"/>
            </a:endParaRPr>
          </a:p>
          <a:p>
            <a:pPr indent="0" lvl="0" marL="457200" rtl="0" algn="just">
              <a:lnSpc>
                <a:spcPct val="100000"/>
              </a:lnSpc>
              <a:spcBef>
                <a:spcPts val="0"/>
              </a:spcBef>
              <a:spcAft>
                <a:spcPts val="0"/>
              </a:spcAft>
              <a:buNone/>
            </a:pPr>
            <a:r>
              <a:rPr lang="en">
                <a:solidFill>
                  <a:srgbClr val="3EADA7"/>
                </a:solidFill>
                <a:latin typeface="Arial"/>
                <a:ea typeface="Arial"/>
                <a:cs typeface="Arial"/>
                <a:sym typeface="Arial"/>
              </a:rPr>
              <a:t>The quality of is determined by 11 input attributes </a:t>
            </a:r>
            <a:endParaRPr>
              <a:solidFill>
                <a:srgbClr val="3EADA7"/>
              </a:solidFill>
              <a:latin typeface="Arial"/>
              <a:ea typeface="Arial"/>
              <a:cs typeface="Arial"/>
              <a:sym typeface="Arial"/>
            </a:endParaRPr>
          </a:p>
          <a:p>
            <a:pPr indent="0" lvl="0" marL="457200" rtl="0" algn="just">
              <a:lnSpc>
                <a:spcPct val="100000"/>
              </a:lnSpc>
              <a:spcBef>
                <a:spcPts val="0"/>
              </a:spcBef>
              <a:spcAft>
                <a:spcPts val="0"/>
              </a:spcAft>
              <a:buNone/>
            </a:pPr>
            <a:r>
              <a:rPr lang="en">
                <a:solidFill>
                  <a:srgbClr val="3EADA7"/>
                </a:solidFill>
                <a:latin typeface="Arial"/>
                <a:ea typeface="Arial"/>
                <a:cs typeface="Arial"/>
                <a:sym typeface="Arial"/>
              </a:rPr>
              <a:t>which are as:- </a:t>
            </a:r>
            <a:endParaRPr>
              <a:solidFill>
                <a:srgbClr val="3EADA7"/>
              </a:solidFill>
              <a:latin typeface="Arial"/>
              <a:ea typeface="Arial"/>
              <a:cs typeface="Arial"/>
              <a:sym typeface="Arial"/>
            </a:endParaRPr>
          </a:p>
          <a:p>
            <a:pPr indent="0" lvl="0" marL="457200" rtl="0" algn="just">
              <a:lnSpc>
                <a:spcPct val="100000"/>
              </a:lnSpc>
              <a:spcBef>
                <a:spcPts val="0"/>
              </a:spcBef>
              <a:spcAft>
                <a:spcPts val="0"/>
              </a:spcAft>
              <a:buNone/>
            </a:pPr>
            <a:r>
              <a:rPr lang="en">
                <a:solidFill>
                  <a:srgbClr val="3EADA7"/>
                </a:solidFill>
                <a:latin typeface="Arial"/>
                <a:ea typeface="Arial"/>
                <a:cs typeface="Arial"/>
                <a:sym typeface="Arial"/>
              </a:rPr>
              <a:t>Fixed acidity, Volatile acidity, Citric acid,</a:t>
            </a:r>
            <a:endParaRPr>
              <a:solidFill>
                <a:srgbClr val="3EADA7"/>
              </a:solidFill>
              <a:latin typeface="Arial"/>
              <a:ea typeface="Arial"/>
              <a:cs typeface="Arial"/>
              <a:sym typeface="Arial"/>
            </a:endParaRPr>
          </a:p>
          <a:p>
            <a:pPr indent="0" lvl="0" marL="457200" rtl="0" algn="just">
              <a:lnSpc>
                <a:spcPct val="100000"/>
              </a:lnSpc>
              <a:spcBef>
                <a:spcPts val="0"/>
              </a:spcBef>
              <a:spcAft>
                <a:spcPts val="0"/>
              </a:spcAft>
              <a:buNone/>
            </a:pPr>
            <a:r>
              <a:rPr lang="en">
                <a:solidFill>
                  <a:srgbClr val="3EADA7"/>
                </a:solidFill>
                <a:latin typeface="Arial"/>
                <a:ea typeface="Arial"/>
                <a:cs typeface="Arial"/>
                <a:sym typeface="Arial"/>
              </a:rPr>
              <a:t> Residual sugar, Chlorides,</a:t>
            </a:r>
            <a:endParaRPr>
              <a:solidFill>
                <a:srgbClr val="3EADA7"/>
              </a:solidFill>
              <a:latin typeface="Arial"/>
              <a:ea typeface="Arial"/>
              <a:cs typeface="Arial"/>
              <a:sym typeface="Arial"/>
            </a:endParaRPr>
          </a:p>
          <a:p>
            <a:pPr indent="0" lvl="0" marL="457200" rtl="0" algn="just">
              <a:lnSpc>
                <a:spcPct val="100000"/>
              </a:lnSpc>
              <a:spcBef>
                <a:spcPts val="0"/>
              </a:spcBef>
              <a:spcAft>
                <a:spcPts val="0"/>
              </a:spcAft>
              <a:buNone/>
            </a:pPr>
            <a:r>
              <a:rPr lang="en">
                <a:solidFill>
                  <a:srgbClr val="3EADA7"/>
                </a:solidFill>
                <a:latin typeface="Arial"/>
                <a:ea typeface="Arial"/>
                <a:cs typeface="Arial"/>
                <a:sym typeface="Arial"/>
              </a:rPr>
              <a:t>Free sulfur dioxide, Total sulfur dioxide, </a:t>
            </a:r>
            <a:endParaRPr>
              <a:solidFill>
                <a:srgbClr val="3EADA7"/>
              </a:solidFill>
              <a:latin typeface="Arial"/>
              <a:ea typeface="Arial"/>
              <a:cs typeface="Arial"/>
              <a:sym typeface="Arial"/>
            </a:endParaRPr>
          </a:p>
          <a:p>
            <a:pPr indent="0" lvl="0" marL="457200" rtl="0" algn="just">
              <a:lnSpc>
                <a:spcPct val="100000"/>
              </a:lnSpc>
              <a:spcBef>
                <a:spcPts val="0"/>
              </a:spcBef>
              <a:spcAft>
                <a:spcPts val="0"/>
              </a:spcAft>
              <a:buNone/>
            </a:pPr>
            <a:r>
              <a:rPr lang="en">
                <a:solidFill>
                  <a:srgbClr val="3EADA7"/>
                </a:solidFill>
                <a:latin typeface="Arial"/>
                <a:ea typeface="Arial"/>
                <a:cs typeface="Arial"/>
                <a:sym typeface="Arial"/>
              </a:rPr>
              <a:t>Density, pH, Sulfates, Alcohol</a:t>
            </a:r>
            <a:endParaRPr>
              <a:solidFill>
                <a:srgbClr val="3EADA7"/>
              </a:solidFill>
              <a:latin typeface="Arial"/>
              <a:ea typeface="Arial"/>
              <a:cs typeface="Arial"/>
              <a:sym typeface="Arial"/>
            </a:endParaRPr>
          </a:p>
          <a:p>
            <a:pPr indent="0" lvl="0" marL="457200" rtl="0" algn="just">
              <a:lnSpc>
                <a:spcPct val="100000"/>
              </a:lnSpc>
              <a:spcBef>
                <a:spcPts val="0"/>
              </a:spcBef>
              <a:spcAft>
                <a:spcPts val="0"/>
              </a:spcAft>
              <a:buNone/>
            </a:pPr>
            <a:r>
              <a:t/>
            </a:r>
            <a:endParaRPr>
              <a:solidFill>
                <a:srgbClr val="3EADA7"/>
              </a:solidFill>
              <a:latin typeface="Arial"/>
              <a:ea typeface="Arial"/>
              <a:cs typeface="Arial"/>
              <a:sym typeface="Arial"/>
            </a:endParaRPr>
          </a:p>
        </p:txBody>
      </p:sp>
      <p:sp>
        <p:nvSpPr>
          <p:cNvPr id="160" name="Google Shape;160;p25"/>
          <p:cNvSpPr txBox="1"/>
          <p:nvPr>
            <p:ph type="title"/>
          </p:nvPr>
        </p:nvSpPr>
        <p:spPr>
          <a:xfrm>
            <a:off x="407325" y="239475"/>
            <a:ext cx="7125600" cy="503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latin typeface="Arial"/>
                <a:ea typeface="Arial"/>
                <a:cs typeface="Arial"/>
                <a:sym typeface="Arial"/>
              </a:rPr>
              <a:t>Red wine Quality</a:t>
            </a:r>
            <a:r>
              <a:rPr b="1" lang="en" sz="2000">
                <a:latin typeface="Arial"/>
                <a:ea typeface="Arial"/>
                <a:cs typeface="Arial"/>
                <a:sym typeface="Arial"/>
              </a:rPr>
              <a:t> dataset analysis and quality prediction</a:t>
            </a:r>
            <a:endParaRPr b="1" sz="2000">
              <a:latin typeface="Arial"/>
              <a:ea typeface="Arial"/>
              <a:cs typeface="Arial"/>
              <a:sym typeface="Arial"/>
            </a:endParaRPr>
          </a:p>
        </p:txBody>
      </p:sp>
      <p:pic>
        <p:nvPicPr>
          <p:cNvPr id="161" name="Google Shape;161;p25"/>
          <p:cNvPicPr preferRelativeResize="0"/>
          <p:nvPr/>
        </p:nvPicPr>
        <p:blipFill>
          <a:blip r:embed="rId3">
            <a:alphaModFix/>
          </a:blip>
          <a:stretch>
            <a:fillRect/>
          </a:stretch>
        </p:blipFill>
        <p:spPr>
          <a:xfrm>
            <a:off x="6407675" y="2677099"/>
            <a:ext cx="1887000" cy="23919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idx="1" type="body"/>
          </p:nvPr>
        </p:nvSpPr>
        <p:spPr>
          <a:xfrm>
            <a:off x="685800" y="414550"/>
            <a:ext cx="7772400" cy="4669800"/>
          </a:xfrm>
          <a:prstGeom prst="rect">
            <a:avLst/>
          </a:prstGeom>
        </p:spPr>
        <p:txBody>
          <a:bodyPr anchorCtr="0" anchor="t" bIns="45700" lIns="91425" spcFirstLastPara="1" rIns="91425" wrap="square" tIns="45700">
            <a:noAutofit/>
          </a:bodyPr>
          <a:lstStyle/>
          <a:p>
            <a:pPr indent="0" lvl="0" marL="0" rtl="0" algn="just">
              <a:lnSpc>
                <a:spcPct val="100000"/>
              </a:lnSpc>
              <a:spcBef>
                <a:spcPts val="0"/>
              </a:spcBef>
              <a:spcAft>
                <a:spcPts val="0"/>
              </a:spcAft>
              <a:buNone/>
            </a:pPr>
            <a:r>
              <a:t/>
            </a:r>
            <a:endParaRPr b="1">
              <a:solidFill>
                <a:srgbClr val="3DACA7"/>
              </a:solidFill>
              <a:latin typeface="Arial"/>
              <a:ea typeface="Arial"/>
              <a:cs typeface="Arial"/>
              <a:sym typeface="Arial"/>
            </a:endParaRPr>
          </a:p>
          <a:p>
            <a:pPr indent="-342900" lvl="0" marL="457200" rtl="0" algn="l">
              <a:lnSpc>
                <a:spcPct val="100000"/>
              </a:lnSpc>
              <a:spcBef>
                <a:spcPts val="0"/>
              </a:spcBef>
              <a:spcAft>
                <a:spcPts val="0"/>
              </a:spcAft>
              <a:buClr>
                <a:srgbClr val="3DACA7"/>
              </a:buClr>
              <a:buSzPts val="1800"/>
              <a:buFont typeface="Arial"/>
              <a:buChar char="●"/>
            </a:pPr>
            <a:r>
              <a:rPr lang="en">
                <a:solidFill>
                  <a:srgbClr val="3DACA7"/>
                </a:solidFill>
                <a:latin typeface="Arial"/>
                <a:ea typeface="Arial"/>
                <a:cs typeface="Arial"/>
                <a:sym typeface="Arial"/>
              </a:rPr>
              <a:t>Remove duplicate rows : (before:6497 , after: 5329 ) </a:t>
            </a:r>
            <a:endParaRPr>
              <a:solidFill>
                <a:srgbClr val="3DACA7"/>
              </a:solidFill>
              <a:latin typeface="Arial"/>
              <a:ea typeface="Arial"/>
              <a:cs typeface="Arial"/>
              <a:sym typeface="Arial"/>
            </a:endParaRPr>
          </a:p>
          <a:p>
            <a:pPr indent="-342900" lvl="0" marL="457200" rtl="0" algn="l">
              <a:lnSpc>
                <a:spcPct val="100000"/>
              </a:lnSpc>
              <a:spcBef>
                <a:spcPts val="0"/>
              </a:spcBef>
              <a:spcAft>
                <a:spcPts val="0"/>
              </a:spcAft>
              <a:buClr>
                <a:srgbClr val="3DACA7"/>
              </a:buClr>
              <a:buSzPts val="1800"/>
              <a:buFont typeface="Arial"/>
              <a:buChar char="●"/>
            </a:pPr>
            <a:r>
              <a:rPr lang="en">
                <a:solidFill>
                  <a:srgbClr val="3DACA7"/>
                </a:solidFill>
                <a:latin typeface="Arial"/>
                <a:ea typeface="Arial"/>
                <a:cs typeface="Arial"/>
                <a:sym typeface="Arial"/>
              </a:rPr>
              <a:t>Check if any row have all Nan : no such row found.</a:t>
            </a:r>
            <a:endParaRPr>
              <a:solidFill>
                <a:srgbClr val="3DACA7"/>
              </a:solidFill>
              <a:latin typeface="Arial"/>
              <a:ea typeface="Arial"/>
              <a:cs typeface="Arial"/>
              <a:sym typeface="Arial"/>
            </a:endParaRPr>
          </a:p>
          <a:p>
            <a:pPr indent="-342900" lvl="0" marL="457200" rtl="0" algn="l">
              <a:lnSpc>
                <a:spcPct val="100000"/>
              </a:lnSpc>
              <a:spcBef>
                <a:spcPts val="0"/>
              </a:spcBef>
              <a:spcAft>
                <a:spcPts val="0"/>
              </a:spcAft>
              <a:buClr>
                <a:srgbClr val="3DACA7"/>
              </a:buClr>
              <a:buSzPts val="1800"/>
              <a:buFont typeface="Arial"/>
              <a:buChar char="●"/>
            </a:pPr>
            <a:r>
              <a:rPr lang="en">
                <a:solidFill>
                  <a:srgbClr val="3DACA7"/>
                </a:solidFill>
                <a:latin typeface="Arial"/>
                <a:ea typeface="Arial"/>
                <a:cs typeface="Arial"/>
                <a:sym typeface="Arial"/>
              </a:rPr>
              <a:t>Check % of NULL values in  each column : we remove all such row in which any column have NULL values ( 0.53 % of data is deleted )  </a:t>
            </a:r>
            <a:endParaRPr>
              <a:solidFill>
                <a:srgbClr val="3DACA7"/>
              </a:solidFill>
              <a:latin typeface="Arial"/>
              <a:ea typeface="Arial"/>
              <a:cs typeface="Arial"/>
              <a:sym typeface="Arial"/>
            </a:endParaRPr>
          </a:p>
          <a:p>
            <a:pPr indent="-342900" lvl="0" marL="457200" rtl="0" algn="l">
              <a:lnSpc>
                <a:spcPct val="100000"/>
              </a:lnSpc>
              <a:spcBef>
                <a:spcPts val="0"/>
              </a:spcBef>
              <a:spcAft>
                <a:spcPts val="0"/>
              </a:spcAft>
              <a:buClr>
                <a:srgbClr val="3DACA7"/>
              </a:buClr>
              <a:buSzPts val="1800"/>
              <a:buFont typeface="Arial"/>
              <a:buChar char="●"/>
            </a:pPr>
            <a:r>
              <a:rPr lang="en">
                <a:solidFill>
                  <a:srgbClr val="3DACA7"/>
                </a:solidFill>
                <a:latin typeface="Arial"/>
                <a:ea typeface="Arial"/>
                <a:cs typeface="Arial"/>
                <a:sym typeface="Arial"/>
              </a:rPr>
              <a:t>Make heatmap and remove column ID as have all unique values.</a:t>
            </a:r>
            <a:endParaRPr>
              <a:solidFill>
                <a:srgbClr val="3DACA7"/>
              </a:solidFill>
              <a:latin typeface="Arial"/>
              <a:ea typeface="Arial"/>
              <a:cs typeface="Arial"/>
              <a:sym typeface="Arial"/>
            </a:endParaRPr>
          </a:p>
          <a:p>
            <a:pPr indent="-342900" lvl="0" marL="457200" rtl="0" algn="l">
              <a:lnSpc>
                <a:spcPct val="100000"/>
              </a:lnSpc>
              <a:spcBef>
                <a:spcPts val="0"/>
              </a:spcBef>
              <a:spcAft>
                <a:spcPts val="0"/>
              </a:spcAft>
              <a:buClr>
                <a:srgbClr val="3DACA7"/>
              </a:buClr>
              <a:buSzPts val="1800"/>
              <a:buFont typeface="Arial"/>
              <a:buChar char="●"/>
            </a:pPr>
            <a:r>
              <a:rPr lang="en">
                <a:solidFill>
                  <a:srgbClr val="3DACA7"/>
                </a:solidFill>
                <a:latin typeface="Arial"/>
                <a:ea typeface="Arial"/>
                <a:cs typeface="Arial"/>
                <a:sym typeface="Arial"/>
              </a:rPr>
              <a:t>Scale the data in range of 0 to 1 using MinMaxScaler</a:t>
            </a:r>
            <a:endParaRPr>
              <a:solidFill>
                <a:srgbClr val="3DACA7"/>
              </a:solidFill>
              <a:latin typeface="Arial"/>
              <a:ea typeface="Arial"/>
              <a:cs typeface="Arial"/>
              <a:sym typeface="Arial"/>
            </a:endParaRPr>
          </a:p>
          <a:p>
            <a:pPr indent="-342900" lvl="0" marL="457200" rtl="0" algn="just">
              <a:lnSpc>
                <a:spcPct val="100000"/>
              </a:lnSpc>
              <a:spcBef>
                <a:spcPts val="0"/>
              </a:spcBef>
              <a:spcAft>
                <a:spcPts val="0"/>
              </a:spcAft>
              <a:buClr>
                <a:srgbClr val="3DACA7"/>
              </a:buClr>
              <a:buSzPts val="1800"/>
              <a:buFont typeface="Arial"/>
              <a:buChar char="●"/>
            </a:pPr>
            <a:r>
              <a:rPr lang="en">
                <a:solidFill>
                  <a:srgbClr val="3DACA7"/>
                </a:solidFill>
                <a:latin typeface="Arial"/>
                <a:ea typeface="Arial"/>
                <a:cs typeface="Arial"/>
                <a:sym typeface="Arial"/>
              </a:rPr>
              <a:t>We use various plots for our analysis and outlier detections as </a:t>
            </a:r>
            <a:r>
              <a:rPr b="1" lang="en">
                <a:solidFill>
                  <a:srgbClr val="3DACA7"/>
                </a:solidFill>
                <a:latin typeface="Arial"/>
                <a:ea typeface="Arial"/>
                <a:cs typeface="Arial"/>
                <a:sym typeface="Arial"/>
              </a:rPr>
              <a:t>Box plot</a:t>
            </a:r>
            <a:r>
              <a:rPr lang="en">
                <a:solidFill>
                  <a:srgbClr val="3DACA7"/>
                </a:solidFill>
                <a:latin typeface="Arial"/>
                <a:ea typeface="Arial"/>
                <a:cs typeface="Arial"/>
                <a:sym typeface="Arial"/>
              </a:rPr>
              <a:t>, </a:t>
            </a:r>
            <a:r>
              <a:rPr b="1" lang="en">
                <a:solidFill>
                  <a:srgbClr val="3DACA7"/>
                </a:solidFill>
                <a:latin typeface="Arial"/>
                <a:ea typeface="Arial"/>
                <a:cs typeface="Arial"/>
                <a:sym typeface="Arial"/>
              </a:rPr>
              <a:t>Scatter Plot</a:t>
            </a:r>
            <a:r>
              <a:rPr lang="en">
                <a:solidFill>
                  <a:srgbClr val="3DACA7"/>
                </a:solidFill>
                <a:latin typeface="Arial"/>
                <a:ea typeface="Arial"/>
                <a:cs typeface="Arial"/>
                <a:sym typeface="Arial"/>
              </a:rPr>
              <a:t>, </a:t>
            </a:r>
            <a:r>
              <a:rPr b="1" lang="en">
                <a:solidFill>
                  <a:srgbClr val="3DACA7"/>
                </a:solidFill>
                <a:latin typeface="Arial"/>
                <a:ea typeface="Arial"/>
                <a:cs typeface="Arial"/>
                <a:sym typeface="Arial"/>
              </a:rPr>
              <a:t>Histogram plot</a:t>
            </a:r>
            <a:r>
              <a:rPr lang="en">
                <a:solidFill>
                  <a:srgbClr val="3DACA7"/>
                </a:solidFill>
                <a:latin typeface="Arial"/>
                <a:ea typeface="Arial"/>
                <a:cs typeface="Arial"/>
                <a:sym typeface="Arial"/>
              </a:rPr>
              <a:t>. For “</a:t>
            </a:r>
            <a:r>
              <a:rPr b="1" lang="en">
                <a:solidFill>
                  <a:srgbClr val="3EADA7"/>
                </a:solidFill>
                <a:latin typeface="Arial"/>
                <a:ea typeface="Arial"/>
                <a:cs typeface="Arial"/>
                <a:sym typeface="Arial"/>
              </a:rPr>
              <a:t>Citric acid</a:t>
            </a:r>
            <a:r>
              <a:rPr lang="en">
                <a:solidFill>
                  <a:srgbClr val="3EADA7"/>
                </a:solidFill>
                <a:latin typeface="Arial"/>
                <a:ea typeface="Arial"/>
                <a:cs typeface="Arial"/>
                <a:sym typeface="Arial"/>
              </a:rPr>
              <a:t>” plots are as:-</a:t>
            </a:r>
            <a:endParaRPr>
              <a:solidFill>
                <a:srgbClr val="3EADA7"/>
              </a:solidFill>
              <a:latin typeface="Arial"/>
              <a:ea typeface="Arial"/>
              <a:cs typeface="Arial"/>
              <a:sym typeface="Arial"/>
            </a:endParaRPr>
          </a:p>
          <a:p>
            <a:pPr indent="0" lvl="0" marL="0" rtl="0" algn="just">
              <a:lnSpc>
                <a:spcPct val="100000"/>
              </a:lnSpc>
              <a:spcBef>
                <a:spcPts val="0"/>
              </a:spcBef>
              <a:spcAft>
                <a:spcPts val="0"/>
              </a:spcAft>
              <a:buNone/>
            </a:pPr>
            <a:r>
              <a:t/>
            </a:r>
            <a:endParaRPr>
              <a:solidFill>
                <a:srgbClr val="3EADA7"/>
              </a:solidFill>
              <a:latin typeface="Arial"/>
              <a:ea typeface="Arial"/>
              <a:cs typeface="Arial"/>
              <a:sym typeface="Arial"/>
            </a:endParaRPr>
          </a:p>
          <a:p>
            <a:pPr indent="0" lvl="0" marL="457200" rtl="0" algn="l">
              <a:lnSpc>
                <a:spcPct val="100000"/>
              </a:lnSpc>
              <a:spcBef>
                <a:spcPts val="0"/>
              </a:spcBef>
              <a:spcAft>
                <a:spcPts val="0"/>
              </a:spcAft>
              <a:buNone/>
            </a:pPr>
            <a:r>
              <a:t/>
            </a:r>
            <a:endParaRPr>
              <a:latin typeface="Arial"/>
              <a:ea typeface="Arial"/>
              <a:cs typeface="Arial"/>
              <a:sym typeface="Arial"/>
            </a:endParaRPr>
          </a:p>
        </p:txBody>
      </p:sp>
      <p:sp>
        <p:nvSpPr>
          <p:cNvPr id="167" name="Google Shape;167;p26"/>
          <p:cNvSpPr txBox="1"/>
          <p:nvPr>
            <p:ph type="title"/>
          </p:nvPr>
        </p:nvSpPr>
        <p:spPr>
          <a:xfrm>
            <a:off x="685800" y="-1"/>
            <a:ext cx="6847200" cy="5856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dk1"/>
              </a:buClr>
              <a:buSzPts val="1100"/>
              <a:buFont typeface="Arial"/>
              <a:buNone/>
            </a:pPr>
            <a:r>
              <a:rPr b="1" lang="en" sz="2200">
                <a:latin typeface="Arial"/>
                <a:ea typeface="Arial"/>
                <a:cs typeface="Arial"/>
                <a:sym typeface="Arial"/>
              </a:rPr>
              <a:t>Preprocessing, Analysis and Outlier Detection</a:t>
            </a:r>
            <a:endParaRPr/>
          </a:p>
        </p:txBody>
      </p:sp>
      <p:pic>
        <p:nvPicPr>
          <p:cNvPr id="168" name="Google Shape;168;p26"/>
          <p:cNvPicPr preferRelativeResize="0"/>
          <p:nvPr/>
        </p:nvPicPr>
        <p:blipFill>
          <a:blip r:embed="rId3">
            <a:alphaModFix/>
          </a:blip>
          <a:stretch>
            <a:fillRect/>
          </a:stretch>
        </p:blipFill>
        <p:spPr>
          <a:xfrm>
            <a:off x="1780875" y="3024125"/>
            <a:ext cx="4892400" cy="1981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685800" y="-2"/>
            <a:ext cx="6847200" cy="440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latin typeface="Arial"/>
                <a:ea typeface="Arial"/>
                <a:cs typeface="Arial"/>
                <a:sym typeface="Arial"/>
              </a:rPr>
              <a:t>Histogram plots for each attribute (bins=30)</a:t>
            </a:r>
            <a:endParaRPr b="1" sz="2200">
              <a:latin typeface="Arial"/>
              <a:ea typeface="Arial"/>
              <a:cs typeface="Arial"/>
              <a:sym typeface="Arial"/>
            </a:endParaRPr>
          </a:p>
        </p:txBody>
      </p:sp>
      <p:pic>
        <p:nvPicPr>
          <p:cNvPr id="174" name="Google Shape;174;p27"/>
          <p:cNvPicPr preferRelativeResize="0"/>
          <p:nvPr/>
        </p:nvPicPr>
        <p:blipFill>
          <a:blip r:embed="rId3">
            <a:alphaModFix/>
          </a:blip>
          <a:stretch>
            <a:fillRect/>
          </a:stretch>
        </p:blipFill>
        <p:spPr>
          <a:xfrm>
            <a:off x="76200" y="592800"/>
            <a:ext cx="8995850" cy="4341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685800" y="-1"/>
            <a:ext cx="6847200" cy="559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sz="2200">
                <a:latin typeface="Arial"/>
                <a:ea typeface="Arial"/>
                <a:cs typeface="Arial"/>
                <a:sym typeface="Arial"/>
              </a:rPr>
              <a:t>Removing outliers (</a:t>
            </a:r>
            <a:r>
              <a:rPr b="1" lang="en" sz="1800">
                <a:latin typeface="Arial"/>
                <a:ea typeface="Arial"/>
                <a:cs typeface="Arial"/>
                <a:sym typeface="Arial"/>
              </a:rPr>
              <a:t>Z-Score and IQR  method)</a:t>
            </a:r>
            <a:endParaRPr/>
          </a:p>
        </p:txBody>
      </p:sp>
      <p:sp>
        <p:nvSpPr>
          <p:cNvPr id="180" name="Google Shape;180;p28"/>
          <p:cNvSpPr txBox="1"/>
          <p:nvPr>
            <p:ph idx="1" type="body"/>
          </p:nvPr>
        </p:nvSpPr>
        <p:spPr>
          <a:xfrm>
            <a:off x="685800" y="730275"/>
            <a:ext cx="7772400" cy="39048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Clr>
                <a:srgbClr val="3DACA7"/>
              </a:buClr>
              <a:buSzPts val="1800"/>
              <a:buFont typeface="Arial"/>
              <a:buChar char="●"/>
            </a:pPr>
            <a:r>
              <a:rPr b="1" lang="en">
                <a:solidFill>
                  <a:srgbClr val="3DACA7"/>
                </a:solidFill>
                <a:latin typeface="Arial"/>
                <a:ea typeface="Arial"/>
                <a:cs typeface="Arial"/>
                <a:sym typeface="Arial"/>
              </a:rPr>
              <a:t>Z-score</a:t>
            </a:r>
            <a:r>
              <a:rPr lang="en">
                <a:solidFill>
                  <a:srgbClr val="3DACA7"/>
                </a:solidFill>
                <a:latin typeface="Arial"/>
                <a:ea typeface="Arial"/>
                <a:cs typeface="Arial"/>
                <a:sym typeface="Arial"/>
              </a:rPr>
              <a:t> =&gt; </a:t>
            </a:r>
            <a:r>
              <a:rPr lang="en">
                <a:solidFill>
                  <a:srgbClr val="3DACA7"/>
                </a:solidFill>
                <a:latin typeface="Arial"/>
                <a:ea typeface="Arial"/>
                <a:cs typeface="Arial"/>
                <a:sym typeface="Arial"/>
              </a:rPr>
              <a:t>We can find out numbers of standard deviation values away from mean. Here in our case we take data which is in range between -3sd to +3sd.</a:t>
            </a:r>
            <a:endParaRPr>
              <a:solidFill>
                <a:srgbClr val="3DACA7"/>
              </a:solidFill>
              <a:latin typeface="Arial"/>
              <a:ea typeface="Arial"/>
              <a:cs typeface="Arial"/>
              <a:sym typeface="Arial"/>
            </a:endParaRPr>
          </a:p>
          <a:p>
            <a:pPr indent="-342900" lvl="0" marL="457200" rtl="0" algn="l">
              <a:lnSpc>
                <a:spcPct val="100000"/>
              </a:lnSpc>
              <a:spcBef>
                <a:spcPts val="0"/>
              </a:spcBef>
              <a:spcAft>
                <a:spcPts val="0"/>
              </a:spcAft>
              <a:buClr>
                <a:srgbClr val="3DACA7"/>
              </a:buClr>
              <a:buSzPts val="1800"/>
              <a:buFont typeface="Arial"/>
              <a:buChar char="●"/>
            </a:pPr>
            <a:r>
              <a:rPr b="1" lang="en">
                <a:solidFill>
                  <a:srgbClr val="3DACA7"/>
                </a:solidFill>
                <a:latin typeface="Arial"/>
                <a:ea typeface="Arial"/>
                <a:cs typeface="Arial"/>
                <a:sym typeface="Arial"/>
              </a:rPr>
              <a:t>IQR</a:t>
            </a:r>
            <a:r>
              <a:rPr lang="en">
                <a:solidFill>
                  <a:srgbClr val="3DACA7"/>
                </a:solidFill>
                <a:latin typeface="Arial"/>
                <a:ea typeface="Arial"/>
                <a:cs typeface="Arial"/>
                <a:sym typeface="Arial"/>
              </a:rPr>
              <a:t>( Inter Quartile Range ) =&gt; In this method we detect outliers using IQR  which tell us the variation in the  dataset. Here any value which is beyond the range for  Q1-1.5 * IQR to Q3+1.5 * IQR is treated as outlier, where IQR= Q3 - Q1.</a:t>
            </a:r>
            <a:endParaRPr>
              <a:solidFill>
                <a:srgbClr val="3DACA7"/>
              </a:solidFill>
              <a:latin typeface="Arial"/>
              <a:ea typeface="Arial"/>
              <a:cs typeface="Arial"/>
              <a:sym typeface="Arial"/>
            </a:endParaRPr>
          </a:p>
          <a:p>
            <a:pPr indent="0" lvl="0" marL="0" rtl="0" algn="l">
              <a:spcBef>
                <a:spcPts val="1000"/>
              </a:spcBef>
              <a:spcAft>
                <a:spcPts val="0"/>
              </a:spcAft>
              <a:buNone/>
            </a:pPr>
            <a:r>
              <a:t/>
            </a:r>
            <a:endParaRPr/>
          </a:p>
        </p:txBody>
      </p:sp>
      <p:pic>
        <p:nvPicPr>
          <p:cNvPr id="181" name="Google Shape;181;p28"/>
          <p:cNvPicPr preferRelativeResize="0"/>
          <p:nvPr/>
        </p:nvPicPr>
        <p:blipFill>
          <a:blip r:embed="rId3">
            <a:alphaModFix/>
          </a:blip>
          <a:stretch>
            <a:fillRect/>
          </a:stretch>
        </p:blipFill>
        <p:spPr>
          <a:xfrm>
            <a:off x="0" y="2736500"/>
            <a:ext cx="3642725" cy="1731825"/>
          </a:xfrm>
          <a:prstGeom prst="rect">
            <a:avLst/>
          </a:prstGeom>
          <a:noFill/>
          <a:ln>
            <a:noFill/>
          </a:ln>
        </p:spPr>
      </p:pic>
      <p:pic>
        <p:nvPicPr>
          <p:cNvPr id="182" name="Google Shape;182;p28"/>
          <p:cNvPicPr preferRelativeResize="0"/>
          <p:nvPr/>
        </p:nvPicPr>
        <p:blipFill>
          <a:blip r:embed="rId4">
            <a:alphaModFix/>
          </a:blip>
          <a:stretch>
            <a:fillRect/>
          </a:stretch>
        </p:blipFill>
        <p:spPr>
          <a:xfrm>
            <a:off x="4405675" y="2716513"/>
            <a:ext cx="4343675" cy="1771800"/>
          </a:xfrm>
          <a:prstGeom prst="rect">
            <a:avLst/>
          </a:prstGeom>
          <a:noFill/>
          <a:ln>
            <a:noFill/>
          </a:ln>
        </p:spPr>
      </p:pic>
      <p:pic>
        <p:nvPicPr>
          <p:cNvPr id="183" name="Google Shape;183;p28"/>
          <p:cNvPicPr preferRelativeResize="0"/>
          <p:nvPr/>
        </p:nvPicPr>
        <p:blipFill>
          <a:blip r:embed="rId5">
            <a:alphaModFix/>
          </a:blip>
          <a:stretch>
            <a:fillRect/>
          </a:stretch>
        </p:blipFill>
        <p:spPr>
          <a:xfrm>
            <a:off x="456950" y="4413300"/>
            <a:ext cx="2712200" cy="55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685800" y="239485"/>
            <a:ext cx="6847200" cy="5034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lang="en" sz="1800">
                <a:solidFill>
                  <a:srgbClr val="3EADA7"/>
                </a:solidFill>
                <a:latin typeface="Arial"/>
                <a:ea typeface="Arial"/>
                <a:cs typeface="Arial"/>
                <a:sym typeface="Arial"/>
              </a:rPr>
              <a:t>Prediction Using Linear Regression and Betterment of result</a:t>
            </a:r>
            <a:endParaRPr/>
          </a:p>
        </p:txBody>
      </p:sp>
      <p:sp>
        <p:nvSpPr>
          <p:cNvPr id="189" name="Google Shape;189;p29"/>
          <p:cNvSpPr txBox="1"/>
          <p:nvPr>
            <p:ph idx="1" type="body"/>
          </p:nvPr>
        </p:nvSpPr>
        <p:spPr>
          <a:xfrm>
            <a:off x="685800" y="897732"/>
            <a:ext cx="7772400" cy="37374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Clr>
                <a:srgbClr val="3DACA7"/>
              </a:buClr>
              <a:buSzPts val="1800"/>
              <a:buFont typeface="Arial"/>
              <a:buChar char="●"/>
            </a:pPr>
            <a:r>
              <a:rPr lang="en">
                <a:solidFill>
                  <a:srgbClr val="3DACA7"/>
                </a:solidFill>
                <a:latin typeface="Arial"/>
                <a:ea typeface="Arial"/>
                <a:cs typeface="Arial"/>
                <a:sym typeface="Arial"/>
              </a:rPr>
              <a:t>We implement Linear Regression using sklearn on dataset before removing the outliers and after removing the outliers and compare various evaluation matrics results in different cases which are as:-</a:t>
            </a:r>
            <a:endParaRPr>
              <a:solidFill>
                <a:srgbClr val="3DACA7"/>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DACA7"/>
              </a:solidFill>
              <a:latin typeface="Arial"/>
              <a:ea typeface="Arial"/>
              <a:cs typeface="Arial"/>
              <a:sym typeface="Arial"/>
            </a:endParaRPr>
          </a:p>
          <a:p>
            <a:pPr indent="0" lvl="0" marL="457200" rtl="0" algn="l">
              <a:lnSpc>
                <a:spcPct val="100000"/>
              </a:lnSpc>
              <a:spcBef>
                <a:spcPts val="0"/>
              </a:spcBef>
              <a:spcAft>
                <a:spcPts val="0"/>
              </a:spcAft>
              <a:buNone/>
            </a:pPr>
            <a:r>
              <a:t/>
            </a:r>
            <a:endParaRPr>
              <a:solidFill>
                <a:srgbClr val="3DACA7"/>
              </a:solidFill>
              <a:latin typeface="Arial"/>
              <a:ea typeface="Arial"/>
              <a:cs typeface="Arial"/>
              <a:sym typeface="Arial"/>
            </a:endParaRPr>
          </a:p>
        </p:txBody>
      </p:sp>
      <p:graphicFrame>
        <p:nvGraphicFramePr>
          <p:cNvPr id="190" name="Google Shape;190;p29"/>
          <p:cNvGraphicFramePr/>
          <p:nvPr/>
        </p:nvGraphicFramePr>
        <p:xfrm>
          <a:off x="82000" y="1988925"/>
          <a:ext cx="3000000" cy="3000000"/>
        </p:xfrm>
        <a:graphic>
          <a:graphicData uri="http://schemas.openxmlformats.org/drawingml/2006/table">
            <a:tbl>
              <a:tblPr>
                <a:noFill/>
                <a:tableStyleId>{41B22A6F-3637-4B03-9A1B-136AA9390050}</a:tableStyleId>
              </a:tblPr>
              <a:tblGrid>
                <a:gridCol w="884400"/>
                <a:gridCol w="965050"/>
                <a:gridCol w="873650"/>
                <a:gridCol w="882875"/>
              </a:tblGrid>
              <a:tr h="5445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With Outliers</a:t>
                      </a:r>
                      <a:endParaRPr b="1"/>
                    </a:p>
                  </a:txBody>
                  <a:tcPr marT="91425" marB="91425" marR="91425" marL="91425"/>
                </a:tc>
                <a:tc>
                  <a:txBody>
                    <a:bodyPr/>
                    <a:lstStyle/>
                    <a:p>
                      <a:pPr indent="0" lvl="0" marL="0" rtl="0" algn="l">
                        <a:spcBef>
                          <a:spcPts val="0"/>
                        </a:spcBef>
                        <a:spcAft>
                          <a:spcPts val="0"/>
                        </a:spcAft>
                        <a:buNone/>
                      </a:pPr>
                      <a:r>
                        <a:rPr b="1" lang="en"/>
                        <a:t>After </a:t>
                      </a:r>
                      <a:r>
                        <a:rPr b="1" lang="en"/>
                        <a:t>Z-score  </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After IQR </a:t>
                      </a:r>
                      <a:endParaRPr b="1"/>
                    </a:p>
                  </a:txBody>
                  <a:tcPr marT="91425" marB="91425" marR="91425" marL="91425"/>
                </a:tc>
              </a:tr>
              <a:tr h="544500">
                <a:tc>
                  <a:txBody>
                    <a:bodyPr/>
                    <a:lstStyle/>
                    <a:p>
                      <a:pPr indent="0" lvl="0" marL="0" rtl="0" algn="l">
                        <a:spcBef>
                          <a:spcPts val="0"/>
                        </a:spcBef>
                        <a:spcAft>
                          <a:spcPts val="0"/>
                        </a:spcAft>
                        <a:buNone/>
                      </a:pPr>
                      <a:r>
                        <a:rPr b="1" lang="en"/>
                        <a:t>MAE</a:t>
                      </a:r>
                      <a:r>
                        <a:rPr lang="en"/>
                        <a:t> </a:t>
                      </a:r>
                      <a:endParaRPr/>
                    </a:p>
                  </a:txBody>
                  <a:tcPr marT="91425" marB="91425" marR="91425" marL="91425"/>
                </a:tc>
                <a:tc>
                  <a:txBody>
                    <a:bodyPr/>
                    <a:lstStyle/>
                    <a:p>
                      <a:pPr indent="0" lvl="0" marL="0" rtl="0" algn="l">
                        <a:spcBef>
                          <a:spcPts val="0"/>
                        </a:spcBef>
                        <a:spcAft>
                          <a:spcPts val="0"/>
                        </a:spcAft>
                        <a:buNone/>
                      </a:pPr>
                      <a:r>
                        <a:rPr lang="en"/>
                        <a:t>0.5731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0.5392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0.4884</a:t>
                      </a:r>
                      <a:endParaRPr/>
                    </a:p>
                  </a:txBody>
                  <a:tcPr marT="91425" marB="91425" marR="91425" marL="91425">
                    <a:lnL cap="flat" cmpd="sng" w="9525">
                      <a:solidFill>
                        <a:srgbClr val="9E9E9E"/>
                      </a:solidFill>
                      <a:prstDash val="solid"/>
                      <a:round/>
                      <a:headEnd len="sm" w="sm" type="none"/>
                      <a:tailEnd len="sm" w="sm" type="none"/>
                    </a:lnL>
                  </a:tcPr>
                </a:tc>
              </a:tr>
              <a:tr h="544500">
                <a:tc>
                  <a:txBody>
                    <a:bodyPr/>
                    <a:lstStyle/>
                    <a:p>
                      <a:pPr indent="0" lvl="0" marL="0" rtl="0" algn="l">
                        <a:spcBef>
                          <a:spcPts val="0"/>
                        </a:spcBef>
                        <a:spcAft>
                          <a:spcPts val="0"/>
                        </a:spcAft>
                        <a:buNone/>
                      </a:pPr>
                      <a:r>
                        <a:rPr b="1" lang="en"/>
                        <a:t>MSE</a:t>
                      </a:r>
                      <a:endParaRPr b="1"/>
                    </a:p>
                  </a:txBody>
                  <a:tcPr marT="91425" marB="91425" marR="91425" marL="91425"/>
                </a:tc>
                <a:tc>
                  <a:txBody>
                    <a:bodyPr/>
                    <a:lstStyle/>
                    <a:p>
                      <a:pPr indent="0" lvl="0" marL="0" rtl="0" algn="l">
                        <a:spcBef>
                          <a:spcPts val="0"/>
                        </a:spcBef>
                        <a:spcAft>
                          <a:spcPts val="0"/>
                        </a:spcAft>
                        <a:buNone/>
                      </a:pPr>
                      <a:r>
                        <a:rPr lang="en"/>
                        <a:t>0.5476</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0.4806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0.3781</a:t>
                      </a:r>
                      <a:endParaRPr/>
                    </a:p>
                  </a:txBody>
                  <a:tcPr marT="91425" marB="91425" marR="91425" marL="91425">
                    <a:lnL cap="flat" cmpd="sng" w="9525">
                      <a:solidFill>
                        <a:srgbClr val="9E9E9E"/>
                      </a:solidFill>
                      <a:prstDash val="solid"/>
                      <a:round/>
                      <a:headEnd len="sm" w="sm" type="none"/>
                      <a:tailEnd len="sm" w="sm" type="none"/>
                    </a:lnL>
                  </a:tcPr>
                </a:tc>
              </a:tr>
              <a:tr h="544500">
                <a:tc>
                  <a:txBody>
                    <a:bodyPr/>
                    <a:lstStyle/>
                    <a:p>
                      <a:pPr indent="0" lvl="0" marL="0" rtl="0" algn="l">
                        <a:spcBef>
                          <a:spcPts val="0"/>
                        </a:spcBef>
                        <a:spcAft>
                          <a:spcPts val="0"/>
                        </a:spcAft>
                        <a:buNone/>
                      </a:pPr>
                      <a:r>
                        <a:rPr b="1" lang="en"/>
                        <a:t>RMSE</a:t>
                      </a:r>
                      <a:endParaRPr b="1"/>
                    </a:p>
                  </a:txBody>
                  <a:tcPr marT="91425" marB="91425" marR="91425" marL="91425"/>
                </a:tc>
                <a:tc>
                  <a:txBody>
                    <a:bodyPr/>
                    <a:lstStyle/>
                    <a:p>
                      <a:pPr indent="0" lvl="0" marL="0" rtl="0" algn="l">
                        <a:spcBef>
                          <a:spcPts val="0"/>
                        </a:spcBef>
                        <a:spcAft>
                          <a:spcPts val="0"/>
                        </a:spcAft>
                        <a:buNone/>
                      </a:pPr>
                      <a:r>
                        <a:rPr lang="en"/>
                        <a:t>0.7399</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0.6932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0.6149</a:t>
                      </a:r>
                      <a:endParaRPr/>
                    </a:p>
                  </a:txBody>
                  <a:tcPr marT="91425" marB="91425" marR="91425" marL="91425">
                    <a:lnL cap="flat" cmpd="sng" w="9525">
                      <a:solidFill>
                        <a:srgbClr val="9E9E9E"/>
                      </a:solidFill>
                      <a:prstDash val="solid"/>
                      <a:round/>
                      <a:headEnd len="sm" w="sm" type="none"/>
                      <a:tailEnd len="sm" w="sm" type="none"/>
                    </a:lnL>
                  </a:tcPr>
                </a:tc>
              </a:tr>
              <a:tr h="410750">
                <a:tc>
                  <a:txBody>
                    <a:bodyPr/>
                    <a:lstStyle/>
                    <a:p>
                      <a:pPr indent="0" lvl="0" marL="0" rtl="0" algn="l">
                        <a:spcBef>
                          <a:spcPts val="0"/>
                        </a:spcBef>
                        <a:spcAft>
                          <a:spcPts val="0"/>
                        </a:spcAft>
                        <a:buNone/>
                      </a:pPr>
                      <a:r>
                        <a:rPr b="1" lang="en"/>
                        <a:t>R squared</a:t>
                      </a:r>
                      <a:endParaRPr b="1"/>
                    </a:p>
                  </a:txBody>
                  <a:tcPr marT="91425" marB="91425" marR="91425" marL="91425"/>
                </a:tc>
                <a:tc>
                  <a:txBody>
                    <a:bodyPr/>
                    <a:lstStyle/>
                    <a:p>
                      <a:pPr indent="0" lvl="0" marL="0" rtl="0" algn="l">
                        <a:spcBef>
                          <a:spcPts val="0"/>
                        </a:spcBef>
                        <a:spcAft>
                          <a:spcPts val="0"/>
                        </a:spcAft>
                        <a:buNone/>
                      </a:pPr>
                      <a:r>
                        <a:rPr lang="en"/>
                        <a:t>0.3154</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0.3213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0.2821</a:t>
                      </a:r>
                      <a:endParaRPr sz="1050">
                        <a:solidFill>
                          <a:schemeClr val="dk1"/>
                        </a:solidFill>
                        <a:highlight>
                          <a:srgbClr val="FFFFFF"/>
                        </a:highlight>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pic>
        <p:nvPicPr>
          <p:cNvPr id="191" name="Google Shape;191;p29"/>
          <p:cNvPicPr preferRelativeResize="0"/>
          <p:nvPr/>
        </p:nvPicPr>
        <p:blipFill>
          <a:blip r:embed="rId3">
            <a:alphaModFix/>
          </a:blip>
          <a:stretch>
            <a:fillRect/>
          </a:stretch>
        </p:blipFill>
        <p:spPr>
          <a:xfrm>
            <a:off x="3879500" y="1898225"/>
            <a:ext cx="5322600" cy="301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685800" y="239485"/>
            <a:ext cx="6847200" cy="503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latin typeface="Arial"/>
                <a:ea typeface="Arial"/>
                <a:cs typeface="Arial"/>
                <a:sym typeface="Arial"/>
              </a:rPr>
              <a:t>Wine Quality prediction using Classification</a:t>
            </a:r>
            <a:endParaRPr b="1" sz="2200">
              <a:latin typeface="Arial"/>
              <a:ea typeface="Arial"/>
              <a:cs typeface="Arial"/>
              <a:sym typeface="Arial"/>
            </a:endParaRPr>
          </a:p>
        </p:txBody>
      </p:sp>
      <p:sp>
        <p:nvSpPr>
          <p:cNvPr id="197" name="Google Shape;197;p30"/>
          <p:cNvSpPr txBox="1"/>
          <p:nvPr>
            <p:ph idx="1" type="body"/>
          </p:nvPr>
        </p:nvSpPr>
        <p:spPr>
          <a:xfrm>
            <a:off x="685800" y="897732"/>
            <a:ext cx="7772400" cy="3737400"/>
          </a:xfrm>
          <a:prstGeom prst="rect">
            <a:avLst/>
          </a:prstGeom>
        </p:spPr>
        <p:txBody>
          <a:bodyPr anchorCtr="0" anchor="t" bIns="45700" lIns="91425" spcFirstLastPara="1" rIns="91425" wrap="square" tIns="45700">
            <a:noAutofit/>
          </a:bodyPr>
          <a:lstStyle/>
          <a:p>
            <a:pPr indent="-342900" lvl="0" marL="457200" rtl="0" algn="just">
              <a:lnSpc>
                <a:spcPct val="100000"/>
              </a:lnSpc>
              <a:spcBef>
                <a:spcPts val="0"/>
              </a:spcBef>
              <a:spcAft>
                <a:spcPts val="0"/>
              </a:spcAft>
              <a:buClr>
                <a:srgbClr val="3DACA7"/>
              </a:buClr>
              <a:buSzPts val="1800"/>
              <a:buFont typeface="Arial"/>
              <a:buChar char="●"/>
            </a:pPr>
            <a:r>
              <a:rPr lang="en">
                <a:solidFill>
                  <a:srgbClr val="3EADA7"/>
                </a:solidFill>
                <a:latin typeface="Arial"/>
                <a:ea typeface="Arial"/>
                <a:cs typeface="Arial"/>
                <a:sym typeface="Arial"/>
              </a:rPr>
              <a:t>We predict </a:t>
            </a:r>
            <a:r>
              <a:rPr lang="en">
                <a:solidFill>
                  <a:srgbClr val="3EADA7"/>
                </a:solidFill>
                <a:latin typeface="Arial"/>
                <a:ea typeface="Arial"/>
                <a:cs typeface="Arial"/>
                <a:sym typeface="Arial"/>
              </a:rPr>
              <a:t>whether a particular red wine “good quality” (quality &gt;= 6) or not (score &lt;=5).  using various classification models.</a:t>
            </a:r>
            <a:endParaRPr>
              <a:solidFill>
                <a:srgbClr val="3EADA7"/>
              </a:solidFill>
              <a:latin typeface="Arial"/>
              <a:ea typeface="Arial"/>
              <a:cs typeface="Arial"/>
              <a:sym typeface="Arial"/>
            </a:endParaRPr>
          </a:p>
          <a:p>
            <a:pPr indent="-317500" lvl="0" marL="457200" rtl="0" algn="just">
              <a:lnSpc>
                <a:spcPct val="100000"/>
              </a:lnSpc>
              <a:spcBef>
                <a:spcPts val="0"/>
              </a:spcBef>
              <a:spcAft>
                <a:spcPts val="0"/>
              </a:spcAft>
              <a:buClr>
                <a:srgbClr val="3EADA7"/>
              </a:buClr>
              <a:buSzPts val="1400"/>
              <a:buFont typeface="Arial"/>
              <a:buChar char="●"/>
            </a:pPr>
            <a:r>
              <a:rPr lang="en">
                <a:solidFill>
                  <a:srgbClr val="3EADA7"/>
                </a:solidFill>
                <a:latin typeface="Arial"/>
                <a:ea typeface="Arial"/>
                <a:cs typeface="Arial"/>
                <a:sym typeface="Arial"/>
              </a:rPr>
              <a:t>Result are as follows :- </a:t>
            </a:r>
            <a:endParaRPr>
              <a:solidFill>
                <a:srgbClr val="3EADA7"/>
              </a:solidFill>
              <a:latin typeface="Arial"/>
              <a:ea typeface="Arial"/>
              <a:cs typeface="Arial"/>
              <a:sym typeface="Arial"/>
            </a:endParaRPr>
          </a:p>
          <a:p>
            <a:pPr indent="0" lvl="0" marL="457200" rtl="0" algn="just">
              <a:lnSpc>
                <a:spcPct val="100000"/>
              </a:lnSpc>
              <a:spcBef>
                <a:spcPts val="0"/>
              </a:spcBef>
              <a:spcAft>
                <a:spcPts val="0"/>
              </a:spcAft>
              <a:buNone/>
            </a:pPr>
            <a:r>
              <a:t/>
            </a:r>
            <a:endParaRPr>
              <a:solidFill>
                <a:srgbClr val="3EADA7"/>
              </a:solidFill>
              <a:latin typeface="Arial"/>
              <a:ea typeface="Arial"/>
              <a:cs typeface="Arial"/>
              <a:sym typeface="Arial"/>
            </a:endParaRPr>
          </a:p>
          <a:p>
            <a:pPr indent="0" lvl="0" marL="457200" rtl="0" algn="just">
              <a:lnSpc>
                <a:spcPct val="100000"/>
              </a:lnSpc>
              <a:spcBef>
                <a:spcPts val="0"/>
              </a:spcBef>
              <a:spcAft>
                <a:spcPts val="0"/>
              </a:spcAft>
              <a:buNone/>
            </a:pPr>
            <a:r>
              <a:t/>
            </a:r>
            <a:endParaRPr>
              <a:solidFill>
                <a:srgbClr val="3EADA7"/>
              </a:solidFill>
              <a:latin typeface="Arial"/>
              <a:ea typeface="Arial"/>
              <a:cs typeface="Arial"/>
              <a:sym typeface="Arial"/>
            </a:endParaRPr>
          </a:p>
          <a:p>
            <a:pPr indent="0" lvl="0" marL="457200" rtl="0" algn="just">
              <a:lnSpc>
                <a:spcPct val="100000"/>
              </a:lnSpc>
              <a:spcBef>
                <a:spcPts val="0"/>
              </a:spcBef>
              <a:spcAft>
                <a:spcPts val="0"/>
              </a:spcAft>
              <a:buNone/>
            </a:pPr>
            <a:r>
              <a:t/>
            </a:r>
            <a:endParaRPr>
              <a:solidFill>
                <a:srgbClr val="3EADA7"/>
              </a:solidFill>
              <a:latin typeface="Arial"/>
              <a:ea typeface="Arial"/>
              <a:cs typeface="Arial"/>
              <a:sym typeface="Arial"/>
            </a:endParaRPr>
          </a:p>
        </p:txBody>
      </p:sp>
      <p:graphicFrame>
        <p:nvGraphicFramePr>
          <p:cNvPr id="198" name="Google Shape;198;p30"/>
          <p:cNvGraphicFramePr/>
          <p:nvPr/>
        </p:nvGraphicFramePr>
        <p:xfrm>
          <a:off x="615875" y="1896250"/>
          <a:ext cx="3000000" cy="3000000"/>
        </p:xfrm>
        <a:graphic>
          <a:graphicData uri="http://schemas.openxmlformats.org/drawingml/2006/table">
            <a:tbl>
              <a:tblPr>
                <a:noFill/>
                <a:tableStyleId>{41B22A6F-3637-4B03-9A1B-136AA9390050}</a:tableStyleId>
              </a:tblPr>
              <a:tblGrid>
                <a:gridCol w="1595150"/>
                <a:gridCol w="1595150"/>
                <a:gridCol w="1595150"/>
                <a:gridCol w="1595150"/>
                <a:gridCol w="1595150"/>
              </a:tblGrid>
              <a:tr h="407225">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1000"/>
                        </a:spcBef>
                        <a:spcAft>
                          <a:spcPts val="0"/>
                        </a:spcAft>
                        <a:buNone/>
                      </a:pPr>
                      <a:r>
                        <a:rPr b="1" lang="en" sz="1350">
                          <a:solidFill>
                            <a:schemeClr val="dk1"/>
                          </a:solidFill>
                          <a:highlight>
                            <a:srgbClr val="FFFFFF"/>
                          </a:highlight>
                        </a:rPr>
                        <a:t>Accuracy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1000"/>
                        </a:spcBef>
                        <a:spcAft>
                          <a:spcPts val="0"/>
                        </a:spcAft>
                        <a:buNone/>
                      </a:pPr>
                      <a:r>
                        <a:rPr b="1" lang="en" sz="1350">
                          <a:solidFill>
                            <a:schemeClr val="dk1"/>
                          </a:solidFill>
                          <a:highlight>
                            <a:srgbClr val="FFFFFF"/>
                          </a:highlight>
                        </a:rPr>
                        <a:t>Precision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1000"/>
                        </a:spcBef>
                        <a:spcAft>
                          <a:spcPts val="0"/>
                        </a:spcAft>
                        <a:buNone/>
                      </a:pPr>
                      <a:r>
                        <a:rPr b="1" lang="en" sz="1350">
                          <a:solidFill>
                            <a:schemeClr val="dk1"/>
                          </a:solidFill>
                          <a:highlight>
                            <a:srgbClr val="FFFFFF"/>
                          </a:highlight>
                        </a:rPr>
                        <a:t>Recall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1000"/>
                        </a:spcBef>
                        <a:spcAft>
                          <a:spcPts val="0"/>
                        </a:spcAft>
                        <a:buNone/>
                      </a:pPr>
                      <a:r>
                        <a:rPr b="1" lang="en" sz="1350">
                          <a:solidFill>
                            <a:schemeClr val="dk1"/>
                          </a:solidFill>
                          <a:highlight>
                            <a:srgbClr val="FFFFFF"/>
                          </a:highlight>
                        </a:rPr>
                        <a:t>F1_score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7700">
                <a:tc>
                  <a:txBody>
                    <a:bodyPr/>
                    <a:lstStyle/>
                    <a:p>
                      <a:pPr indent="0" lvl="0" marL="0" rtl="0" algn="l">
                        <a:spcBef>
                          <a:spcPts val="1000"/>
                        </a:spcBef>
                        <a:spcAft>
                          <a:spcPts val="0"/>
                        </a:spcAft>
                        <a:buClr>
                          <a:schemeClr val="dk1"/>
                        </a:buClr>
                        <a:buSzPts val="1100"/>
                        <a:buFont typeface="Arial"/>
                        <a:buNone/>
                      </a:pPr>
                      <a:r>
                        <a:rPr b="1" lang="en" sz="1350">
                          <a:solidFill>
                            <a:schemeClr val="dk1"/>
                          </a:solidFill>
                          <a:highlight>
                            <a:srgbClr val="FFFFFF"/>
                          </a:highlight>
                        </a:rPr>
                        <a:t>Decision Tree</a:t>
                      </a:r>
                      <a:endParaRPr b="1" sz="1350">
                        <a:solidFill>
                          <a:schemeClr val="dk1"/>
                        </a:solidFill>
                        <a:highlight>
                          <a:srgbClr val="FFFFFF"/>
                        </a:highlight>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0.6858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highlight>
                            <a:srgbClr val="FFFFFF"/>
                          </a:highlight>
                        </a:rPr>
                        <a:t>0.7609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0.7484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0.7546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7700">
                <a:tc>
                  <a:txBody>
                    <a:bodyPr/>
                    <a:lstStyle/>
                    <a:p>
                      <a:pPr indent="0" lvl="0" marL="0" rtl="0" algn="l">
                        <a:spcBef>
                          <a:spcPts val="1000"/>
                        </a:spcBef>
                        <a:spcAft>
                          <a:spcPts val="0"/>
                        </a:spcAft>
                        <a:buClr>
                          <a:schemeClr val="dk1"/>
                        </a:buClr>
                        <a:buSzPts val="1100"/>
                        <a:buFont typeface="Arial"/>
                        <a:buNone/>
                      </a:pPr>
                      <a:r>
                        <a:rPr b="1" lang="en" sz="1350">
                          <a:solidFill>
                            <a:schemeClr val="dk1"/>
                          </a:solidFill>
                          <a:highlight>
                            <a:srgbClr val="FFFFFF"/>
                          </a:highlight>
                        </a:rPr>
                        <a:t>GaussianNB</a:t>
                      </a:r>
                      <a:endParaRPr b="1" sz="1350">
                        <a:solidFill>
                          <a:schemeClr val="dk1"/>
                        </a:solidFill>
                        <a:highlight>
                          <a:srgbClr val="FFFFFF"/>
                        </a:highlight>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0.7292</a:t>
                      </a:r>
                      <a:endParaRPr>
                        <a:solidFill>
                          <a:schemeClr val="dk1"/>
                        </a:solidFill>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0.7994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0.7750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0.7870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7700">
                <a:tc>
                  <a:txBody>
                    <a:bodyPr/>
                    <a:lstStyle/>
                    <a:p>
                      <a:pPr indent="0" lvl="0" marL="0" rtl="0" algn="l">
                        <a:spcBef>
                          <a:spcPts val="1000"/>
                        </a:spcBef>
                        <a:spcAft>
                          <a:spcPts val="0"/>
                        </a:spcAft>
                        <a:buClr>
                          <a:schemeClr val="dk1"/>
                        </a:buClr>
                        <a:buSzPts val="1100"/>
                        <a:buFont typeface="Arial"/>
                        <a:buNone/>
                      </a:pPr>
                      <a:r>
                        <a:rPr b="1" lang="en" sz="1350">
                          <a:solidFill>
                            <a:schemeClr val="dk1"/>
                          </a:solidFill>
                          <a:highlight>
                            <a:srgbClr val="FFFFFF"/>
                          </a:highlight>
                        </a:rPr>
                        <a:t>SVM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highlight>
                            <a:srgbClr val="FFFFFF"/>
                          </a:highlight>
                        </a:rPr>
                        <a:t>0.7858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FFFF"/>
                          </a:highlight>
                        </a:rPr>
                        <a:t>0.7988</a:t>
                      </a:r>
                      <a:endParaRPr b="1">
                        <a:solidFill>
                          <a:schemeClr val="dk1"/>
                        </a:solidFill>
                        <a:highlight>
                          <a:srgbClr val="FFFFFF"/>
                        </a:highlight>
                      </a:endParaRPr>
                    </a:p>
                    <a:p>
                      <a:pPr indent="0" lvl="0" marL="0" rtl="0" algn="l">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FFFF"/>
                          </a:highlight>
                        </a:rPr>
                        <a:t>0.8932</a:t>
                      </a:r>
                      <a:endParaRPr b="1">
                        <a:solidFill>
                          <a:schemeClr val="dk1"/>
                        </a:solidFill>
                        <a:highlight>
                          <a:srgbClr val="FFFFFF"/>
                        </a:highlight>
                      </a:endParaRPr>
                    </a:p>
                    <a:p>
                      <a:pPr indent="0" lvl="0" marL="0" rtl="0" algn="l">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FFFF"/>
                          </a:highlight>
                        </a:rPr>
                        <a:t>0.8434</a:t>
                      </a:r>
                      <a:endParaRPr b="1">
                        <a:solidFill>
                          <a:schemeClr val="dk1"/>
                        </a:solidFill>
                        <a:highlight>
                          <a:srgbClr val="FFFFFF"/>
                        </a:highlight>
                      </a:endParaRPr>
                    </a:p>
                    <a:p>
                      <a:pPr indent="0" lvl="0" marL="0" rtl="0" algn="l">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5300">
                <a:tc>
                  <a:txBody>
                    <a:bodyPr/>
                    <a:lstStyle/>
                    <a:p>
                      <a:pPr indent="0" lvl="0" marL="0" rtl="0" algn="l">
                        <a:spcBef>
                          <a:spcPts val="1000"/>
                        </a:spcBef>
                        <a:spcAft>
                          <a:spcPts val="0"/>
                        </a:spcAft>
                        <a:buClr>
                          <a:schemeClr val="dk1"/>
                        </a:buClr>
                        <a:buSzPts val="1100"/>
                        <a:buFont typeface="Arial"/>
                        <a:buNone/>
                      </a:pPr>
                      <a:r>
                        <a:rPr b="1" lang="en" sz="1350">
                          <a:solidFill>
                            <a:schemeClr val="dk1"/>
                          </a:solidFill>
                          <a:highlight>
                            <a:srgbClr val="FFFFFF"/>
                          </a:highlight>
                        </a:rPr>
                        <a:t>Random Forest</a:t>
                      </a:r>
                      <a:endParaRPr b="1" sz="1350">
                        <a:solidFill>
                          <a:schemeClr val="dk1"/>
                        </a:solidFill>
                        <a:highlight>
                          <a:srgbClr val="FFFFFF"/>
                        </a:highlight>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0.7785</a:t>
                      </a:r>
                      <a:endParaRPr>
                        <a:solidFill>
                          <a:schemeClr val="dk1"/>
                        </a:solidFill>
                        <a:highlight>
                          <a:srgbClr val="FFFFFF"/>
                        </a:highlight>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0.8051</a:t>
                      </a:r>
                      <a:endParaRPr>
                        <a:solidFill>
                          <a:schemeClr val="dk1"/>
                        </a:solidFill>
                        <a:highlight>
                          <a:srgbClr val="FFFFFF"/>
                        </a:highlight>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0.8665</a:t>
                      </a:r>
                      <a:endParaRPr>
                        <a:solidFill>
                          <a:schemeClr val="dk1"/>
                        </a:solidFill>
                        <a:highlight>
                          <a:srgbClr val="FFFFFF"/>
                        </a:highlight>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0.8347</a:t>
                      </a:r>
                      <a:endParaRPr>
                        <a:solidFill>
                          <a:schemeClr val="dk1"/>
                        </a:solidFill>
                        <a:highlight>
                          <a:srgbClr val="FFFFFF"/>
                        </a:highlight>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685800" y="239485"/>
            <a:ext cx="6847200" cy="503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Thank You</a:t>
            </a:r>
            <a:endParaRPr/>
          </a:p>
        </p:txBody>
      </p:sp>
      <p:sp>
        <p:nvSpPr>
          <p:cNvPr id="204" name="Google Shape;204;p31"/>
          <p:cNvSpPr txBox="1"/>
          <p:nvPr>
            <p:ph idx="1" type="body"/>
          </p:nvPr>
        </p:nvSpPr>
        <p:spPr>
          <a:xfrm>
            <a:off x="685800" y="897732"/>
            <a:ext cx="7772400" cy="3737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a:t>Any Questions??</a:t>
            </a:r>
            <a:endParaRPr/>
          </a:p>
        </p:txBody>
      </p:sp>
      <p:pic>
        <p:nvPicPr>
          <p:cNvPr id="205" name="Google Shape;205;p31"/>
          <p:cNvPicPr preferRelativeResize="0"/>
          <p:nvPr/>
        </p:nvPicPr>
        <p:blipFill>
          <a:blip r:embed="rId3">
            <a:alphaModFix/>
          </a:blip>
          <a:stretch>
            <a:fillRect/>
          </a:stretch>
        </p:blipFill>
        <p:spPr>
          <a:xfrm>
            <a:off x="4071600" y="1610050"/>
            <a:ext cx="3423600" cy="22074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40450" y="239475"/>
            <a:ext cx="7192500" cy="503400"/>
          </a:xfrm>
          <a:prstGeom prst="rect">
            <a:avLst/>
          </a:prstGeom>
        </p:spPr>
        <p:txBody>
          <a:bodyPr anchorCtr="0" anchor="ctr" bIns="45700" lIns="91425" spcFirstLastPara="1" rIns="91425" wrap="square" tIns="45700">
            <a:noAutofit/>
          </a:bodyPr>
          <a:lstStyle/>
          <a:p>
            <a:pPr indent="0" lvl="0" marL="0" rtl="0" algn="just">
              <a:spcBef>
                <a:spcPts val="0"/>
              </a:spcBef>
              <a:spcAft>
                <a:spcPts val="0"/>
              </a:spcAft>
              <a:buNone/>
            </a:pPr>
            <a:r>
              <a:rPr b="1" lang="en" sz="2200">
                <a:solidFill>
                  <a:srgbClr val="3DACA7"/>
                </a:solidFill>
                <a:highlight>
                  <a:srgbClr val="FFFFFF"/>
                </a:highlight>
                <a:latin typeface="Arial"/>
                <a:ea typeface="Arial"/>
                <a:cs typeface="Arial"/>
                <a:sym typeface="Arial"/>
              </a:rPr>
              <a:t>Cuisine prediction using yummly dataset</a:t>
            </a:r>
            <a:endParaRPr b="1">
              <a:solidFill>
                <a:srgbClr val="3DACA7"/>
              </a:solidFill>
              <a:highlight>
                <a:srgbClr val="FFFFFF"/>
              </a:highlight>
            </a:endParaRPr>
          </a:p>
        </p:txBody>
      </p:sp>
      <p:sp>
        <p:nvSpPr>
          <p:cNvPr id="95" name="Google Shape;95;p17"/>
          <p:cNvSpPr txBox="1"/>
          <p:nvPr>
            <p:ph idx="1" type="body"/>
          </p:nvPr>
        </p:nvSpPr>
        <p:spPr>
          <a:xfrm>
            <a:off x="340450" y="897725"/>
            <a:ext cx="8117700" cy="3737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a:solidFill>
                  <a:srgbClr val="3DACA7"/>
                </a:solidFill>
                <a:latin typeface="Arial"/>
                <a:ea typeface="Arial"/>
                <a:cs typeface="Arial"/>
                <a:sym typeface="Arial"/>
              </a:rPr>
              <a:t>Introduction</a:t>
            </a:r>
            <a:endParaRPr>
              <a:solidFill>
                <a:srgbClr val="3DACA7"/>
              </a:solidFill>
              <a:latin typeface="Arial"/>
              <a:ea typeface="Arial"/>
              <a:cs typeface="Arial"/>
              <a:sym typeface="Arial"/>
            </a:endParaRPr>
          </a:p>
        </p:txBody>
      </p:sp>
      <p:sp>
        <p:nvSpPr>
          <p:cNvPr id="96" name="Google Shape;96;p17"/>
          <p:cNvSpPr txBox="1"/>
          <p:nvPr/>
        </p:nvSpPr>
        <p:spPr>
          <a:xfrm>
            <a:off x="340450" y="1586425"/>
            <a:ext cx="7851900" cy="213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3DACA7"/>
                </a:solidFill>
              </a:rPr>
              <a:t>Problem Statement: Prediction of the </a:t>
            </a:r>
            <a:r>
              <a:rPr lang="en" sz="1800">
                <a:solidFill>
                  <a:srgbClr val="3DACA7"/>
                </a:solidFill>
              </a:rPr>
              <a:t>cuisines</a:t>
            </a:r>
            <a:r>
              <a:rPr lang="en" sz="1800">
                <a:solidFill>
                  <a:srgbClr val="3DACA7"/>
                </a:solidFill>
              </a:rPr>
              <a:t> based on the ingredients using the yummly dataset. In this dataset, there are 3 columns: ‘ID’, ‘Ingredients’ and ‘Cuisine’. There are 39774 different recipes, each recipe is associated with a cuisine. Each recipe is the set of its ingredients. There are 20 different cuisines in total. We need to predict the cuisine based on the ingredient set given from the data.</a:t>
            </a:r>
            <a:endParaRPr sz="1800">
              <a:solidFill>
                <a:srgbClr val="3DACA7"/>
              </a:solidFill>
            </a:endParaRPr>
          </a:p>
        </p:txBody>
      </p:sp>
      <p:pic>
        <p:nvPicPr>
          <p:cNvPr id="97" name="Google Shape;97;p17"/>
          <p:cNvPicPr preferRelativeResize="0"/>
          <p:nvPr/>
        </p:nvPicPr>
        <p:blipFill>
          <a:blip r:embed="rId3">
            <a:alphaModFix/>
          </a:blip>
          <a:stretch>
            <a:fillRect/>
          </a:stretch>
        </p:blipFill>
        <p:spPr>
          <a:xfrm>
            <a:off x="5552500" y="3188025"/>
            <a:ext cx="2661000" cy="18792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nvSpPr>
        <p:spPr>
          <a:xfrm>
            <a:off x="607300" y="247875"/>
            <a:ext cx="40899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EADA7"/>
                </a:solidFill>
              </a:rPr>
              <a:t>Analysis</a:t>
            </a:r>
            <a:endParaRPr b="1" sz="2400">
              <a:solidFill>
                <a:srgbClr val="3EADA7"/>
              </a:solidFill>
            </a:endParaRPr>
          </a:p>
        </p:txBody>
      </p:sp>
      <p:pic>
        <p:nvPicPr>
          <p:cNvPr id="103" name="Google Shape;103;p18"/>
          <p:cNvPicPr preferRelativeResize="0"/>
          <p:nvPr/>
        </p:nvPicPr>
        <p:blipFill>
          <a:blip r:embed="rId3">
            <a:alphaModFix/>
          </a:blip>
          <a:stretch>
            <a:fillRect/>
          </a:stretch>
        </p:blipFill>
        <p:spPr>
          <a:xfrm>
            <a:off x="508050" y="996975"/>
            <a:ext cx="7684376" cy="2944300"/>
          </a:xfrm>
          <a:prstGeom prst="rect">
            <a:avLst/>
          </a:prstGeom>
          <a:noFill/>
          <a:ln>
            <a:noFill/>
          </a:ln>
        </p:spPr>
      </p:pic>
      <p:sp>
        <p:nvSpPr>
          <p:cNvPr id="104" name="Google Shape;104;p18"/>
          <p:cNvSpPr txBox="1"/>
          <p:nvPr/>
        </p:nvSpPr>
        <p:spPr>
          <a:xfrm>
            <a:off x="718850" y="4213950"/>
            <a:ext cx="73497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Number of Recipes vs cuisine graph</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87925" y="239475"/>
            <a:ext cx="7145100" cy="503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rgbClr val="3DACA7"/>
                </a:solidFill>
                <a:latin typeface="Arial"/>
                <a:ea typeface="Arial"/>
                <a:cs typeface="Arial"/>
                <a:sym typeface="Arial"/>
              </a:rPr>
              <a:t>  </a:t>
            </a:r>
            <a:r>
              <a:rPr b="1" lang="en" sz="3200">
                <a:solidFill>
                  <a:srgbClr val="3DACA7"/>
                </a:solidFill>
                <a:latin typeface="Arial"/>
                <a:ea typeface="Arial"/>
                <a:cs typeface="Arial"/>
                <a:sym typeface="Arial"/>
              </a:rPr>
              <a:t>Work Done</a:t>
            </a:r>
            <a:endParaRPr b="1" sz="3200">
              <a:solidFill>
                <a:srgbClr val="3DACA7"/>
              </a:solidFill>
              <a:latin typeface="Arial"/>
              <a:ea typeface="Arial"/>
              <a:cs typeface="Arial"/>
              <a:sym typeface="Arial"/>
            </a:endParaRPr>
          </a:p>
        </p:txBody>
      </p:sp>
      <p:sp>
        <p:nvSpPr>
          <p:cNvPr id="110" name="Google Shape;110;p19"/>
          <p:cNvSpPr txBox="1"/>
          <p:nvPr/>
        </p:nvSpPr>
        <p:spPr>
          <a:xfrm>
            <a:off x="459750" y="1163750"/>
            <a:ext cx="8232600" cy="27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FFFFF"/>
              </a:solidFill>
              <a:latin typeface="Proxima Nova"/>
              <a:ea typeface="Proxima Nova"/>
              <a:cs typeface="Proxima Nova"/>
              <a:sym typeface="Proxima Nova"/>
            </a:endParaRPr>
          </a:p>
        </p:txBody>
      </p:sp>
      <p:sp>
        <p:nvSpPr>
          <p:cNvPr id="111" name="Google Shape;111;p19"/>
          <p:cNvSpPr txBox="1"/>
          <p:nvPr/>
        </p:nvSpPr>
        <p:spPr>
          <a:xfrm>
            <a:off x="607300" y="935150"/>
            <a:ext cx="8085000" cy="1200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rgbClr val="3DACA7"/>
                </a:solidFill>
              </a:rPr>
              <a:t>To predict the cuisines from the ingredient set we have used different preprocessing steps, Features are extracted and prediction is done using different machine learning models.</a:t>
            </a:r>
            <a:endParaRPr sz="1700">
              <a:solidFill>
                <a:srgbClr val="3DACA7"/>
              </a:solidFill>
            </a:endParaRPr>
          </a:p>
          <a:p>
            <a:pPr indent="0" lvl="0" marL="0" rtl="0" algn="l">
              <a:spcBef>
                <a:spcPts val="0"/>
              </a:spcBef>
              <a:spcAft>
                <a:spcPts val="0"/>
              </a:spcAft>
              <a:buNone/>
            </a:pPr>
            <a:r>
              <a:rPr b="1" lang="en" sz="1700">
                <a:solidFill>
                  <a:srgbClr val="3DACA7"/>
                </a:solidFill>
              </a:rPr>
              <a:t>Preprocessing:</a:t>
            </a:r>
            <a:endParaRPr b="1" sz="1700">
              <a:solidFill>
                <a:srgbClr val="3DACA7"/>
              </a:solidFill>
            </a:endParaRPr>
          </a:p>
          <a:p>
            <a:pPr indent="-336550" lvl="0" marL="457200" rtl="0" algn="l">
              <a:spcBef>
                <a:spcPts val="0"/>
              </a:spcBef>
              <a:spcAft>
                <a:spcPts val="0"/>
              </a:spcAft>
              <a:buClr>
                <a:srgbClr val="3DACA7"/>
              </a:buClr>
              <a:buSzPts val="1700"/>
              <a:buChar char="●"/>
            </a:pPr>
            <a:r>
              <a:rPr lang="en" sz="1700">
                <a:solidFill>
                  <a:srgbClr val="3DACA7"/>
                </a:solidFill>
              </a:rPr>
              <a:t>Duplicate recipes are checked: No duplicate recipe is present.</a:t>
            </a:r>
            <a:endParaRPr sz="1700">
              <a:solidFill>
                <a:srgbClr val="3DACA7"/>
              </a:solidFill>
            </a:endParaRPr>
          </a:p>
          <a:p>
            <a:pPr indent="-336550" lvl="0" marL="457200" rtl="0" algn="l">
              <a:spcBef>
                <a:spcPts val="0"/>
              </a:spcBef>
              <a:spcAft>
                <a:spcPts val="0"/>
              </a:spcAft>
              <a:buClr>
                <a:srgbClr val="3DACA7"/>
              </a:buClr>
              <a:buSzPts val="1700"/>
              <a:buChar char="●"/>
            </a:pPr>
            <a:r>
              <a:rPr lang="en" sz="1700">
                <a:solidFill>
                  <a:srgbClr val="3DACA7"/>
                </a:solidFill>
              </a:rPr>
              <a:t>NaN values are checked: No nan values are there.</a:t>
            </a:r>
            <a:endParaRPr sz="1700">
              <a:solidFill>
                <a:srgbClr val="3DACA7"/>
              </a:solidFill>
            </a:endParaRPr>
          </a:p>
          <a:p>
            <a:pPr indent="-336550" lvl="0" marL="457200" rtl="0" algn="l">
              <a:spcBef>
                <a:spcPts val="0"/>
              </a:spcBef>
              <a:spcAft>
                <a:spcPts val="0"/>
              </a:spcAft>
              <a:buClr>
                <a:srgbClr val="3DACA7"/>
              </a:buClr>
              <a:buSzPts val="1700"/>
              <a:buChar char="●"/>
            </a:pPr>
            <a:r>
              <a:rPr lang="en" sz="1700">
                <a:solidFill>
                  <a:srgbClr val="3DACA7"/>
                </a:solidFill>
              </a:rPr>
              <a:t>Data is tokenized and re is used.</a:t>
            </a:r>
            <a:endParaRPr sz="1700">
              <a:solidFill>
                <a:srgbClr val="3DACA7"/>
              </a:solidFill>
            </a:endParaRPr>
          </a:p>
          <a:p>
            <a:pPr indent="-336550" lvl="0" marL="457200" rtl="0" algn="l">
              <a:spcBef>
                <a:spcPts val="0"/>
              </a:spcBef>
              <a:spcAft>
                <a:spcPts val="0"/>
              </a:spcAft>
              <a:buClr>
                <a:srgbClr val="3DACA7"/>
              </a:buClr>
              <a:buSzPts val="1700"/>
              <a:buChar char="●"/>
            </a:pPr>
            <a:r>
              <a:rPr lang="en" sz="1700">
                <a:solidFill>
                  <a:srgbClr val="3DACA7"/>
                </a:solidFill>
              </a:rPr>
              <a:t>Label Encoder is used.</a:t>
            </a:r>
            <a:endParaRPr sz="1700">
              <a:solidFill>
                <a:srgbClr val="3DACA7"/>
              </a:solidFill>
            </a:endParaRPr>
          </a:p>
          <a:p>
            <a:pPr indent="0" lvl="0" marL="0" rtl="0" algn="l">
              <a:spcBef>
                <a:spcPts val="0"/>
              </a:spcBef>
              <a:spcAft>
                <a:spcPts val="0"/>
              </a:spcAft>
              <a:buNone/>
            </a:pPr>
            <a:r>
              <a:rPr b="1" lang="en" sz="1700">
                <a:solidFill>
                  <a:srgbClr val="3EADA7"/>
                </a:solidFill>
              </a:rPr>
              <a:t>Feature Extraction:</a:t>
            </a:r>
            <a:endParaRPr b="1" sz="1700">
              <a:solidFill>
                <a:srgbClr val="3EADA7"/>
              </a:solidFill>
            </a:endParaRPr>
          </a:p>
          <a:p>
            <a:pPr indent="0" lvl="0" marL="0" rtl="0" algn="l">
              <a:spcBef>
                <a:spcPts val="0"/>
              </a:spcBef>
              <a:spcAft>
                <a:spcPts val="0"/>
              </a:spcAft>
              <a:buNone/>
            </a:pPr>
            <a:r>
              <a:rPr b="1" lang="en" sz="1700">
                <a:solidFill>
                  <a:srgbClr val="3EADA7"/>
                </a:solidFill>
              </a:rPr>
              <a:t>Technique 1</a:t>
            </a:r>
            <a:endParaRPr b="1" sz="1700">
              <a:solidFill>
                <a:srgbClr val="3EADA7"/>
              </a:solidFill>
            </a:endParaRPr>
          </a:p>
          <a:p>
            <a:pPr indent="-336550" lvl="0" marL="457200" rtl="0" algn="l">
              <a:spcBef>
                <a:spcPts val="0"/>
              </a:spcBef>
              <a:spcAft>
                <a:spcPts val="0"/>
              </a:spcAft>
              <a:buClr>
                <a:srgbClr val="3EADA7"/>
              </a:buClr>
              <a:buSzPts val="1700"/>
              <a:buChar char="●"/>
            </a:pPr>
            <a:r>
              <a:rPr lang="en" sz="1700">
                <a:solidFill>
                  <a:srgbClr val="3EADA7"/>
                </a:solidFill>
              </a:rPr>
              <a:t>Tfidf based features are extracted using tfidfVectorizer.</a:t>
            </a:r>
            <a:endParaRPr sz="1700">
              <a:solidFill>
                <a:srgbClr val="3EADA7"/>
              </a:solidFill>
            </a:endParaRPr>
          </a:p>
          <a:p>
            <a:pPr indent="-336550" lvl="0" marL="457200" rtl="0" algn="l">
              <a:spcBef>
                <a:spcPts val="0"/>
              </a:spcBef>
              <a:spcAft>
                <a:spcPts val="0"/>
              </a:spcAft>
              <a:buClr>
                <a:srgbClr val="3EADA7"/>
              </a:buClr>
              <a:buSzPts val="1700"/>
              <a:buChar char="●"/>
            </a:pPr>
            <a:r>
              <a:rPr lang="en" sz="1700">
                <a:solidFill>
                  <a:srgbClr val="3EADA7"/>
                </a:solidFill>
              </a:rPr>
              <a:t>Sparse Matrix is made</a:t>
            </a:r>
            <a:endParaRPr sz="1700">
              <a:solidFill>
                <a:srgbClr val="3EADA7"/>
              </a:solidFill>
            </a:endParaRPr>
          </a:p>
          <a:p>
            <a:pPr indent="0" lvl="0" marL="0" rtl="0" algn="l">
              <a:spcBef>
                <a:spcPts val="0"/>
              </a:spcBef>
              <a:spcAft>
                <a:spcPts val="0"/>
              </a:spcAft>
              <a:buNone/>
            </a:pPr>
            <a:r>
              <a:rPr b="1" lang="en" sz="1700">
                <a:solidFill>
                  <a:srgbClr val="3EADA7"/>
                </a:solidFill>
              </a:rPr>
              <a:t>Technique 2</a:t>
            </a:r>
            <a:endParaRPr b="1" sz="1700">
              <a:solidFill>
                <a:srgbClr val="3EADA7"/>
              </a:solidFill>
            </a:endParaRPr>
          </a:p>
          <a:p>
            <a:pPr indent="-336550" lvl="0" marL="457200" rtl="0" algn="l">
              <a:spcBef>
                <a:spcPts val="0"/>
              </a:spcBef>
              <a:spcAft>
                <a:spcPts val="0"/>
              </a:spcAft>
              <a:buClr>
                <a:srgbClr val="3DACA7"/>
              </a:buClr>
              <a:buSzPts val="1700"/>
              <a:buChar char="●"/>
            </a:pPr>
            <a:r>
              <a:rPr lang="en" sz="1700">
                <a:solidFill>
                  <a:srgbClr val="3DACA7"/>
                </a:solidFill>
              </a:rPr>
              <a:t>A dataframe of all 39974 rows and 6715 columns is created</a:t>
            </a:r>
            <a:endParaRPr sz="1700">
              <a:solidFill>
                <a:srgbClr val="3DACA7"/>
              </a:solidFill>
            </a:endParaRPr>
          </a:p>
          <a:p>
            <a:pPr indent="-336550" lvl="0" marL="457200" rtl="0" algn="l">
              <a:spcBef>
                <a:spcPts val="0"/>
              </a:spcBef>
              <a:spcAft>
                <a:spcPts val="0"/>
              </a:spcAft>
              <a:buClr>
                <a:srgbClr val="3DACA7"/>
              </a:buClr>
              <a:buSzPts val="1700"/>
              <a:buChar char="●"/>
            </a:pPr>
            <a:r>
              <a:rPr lang="en" sz="1700">
                <a:solidFill>
                  <a:srgbClr val="3DACA7"/>
                </a:solidFill>
              </a:rPr>
              <a:t>0/1 is filled if that ingredient is present in that cuisine or not.</a:t>
            </a:r>
            <a:endParaRPr sz="1700">
              <a:solidFill>
                <a:srgbClr val="3DACA7"/>
              </a:solidFill>
            </a:endParaRPr>
          </a:p>
          <a:p>
            <a:pPr indent="0" lvl="0" marL="457200" rtl="0" algn="l">
              <a:spcBef>
                <a:spcPts val="0"/>
              </a:spcBef>
              <a:spcAft>
                <a:spcPts val="0"/>
              </a:spcAft>
              <a:buNone/>
            </a:pPr>
            <a:r>
              <a:t/>
            </a:r>
            <a:endParaRPr sz="17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700">
              <a:solidFill>
                <a:srgbClr val="3EADA7"/>
              </a:solidFill>
            </a:endParaRPr>
          </a:p>
          <a:p>
            <a:pPr indent="0" lvl="0" marL="0" rtl="0" algn="l">
              <a:spcBef>
                <a:spcPts val="0"/>
              </a:spcBef>
              <a:spcAft>
                <a:spcPts val="0"/>
              </a:spcAft>
              <a:buNone/>
            </a:pPr>
            <a:r>
              <a:t/>
            </a:r>
            <a:endParaRPr sz="1700">
              <a:solidFill>
                <a:srgbClr val="FFFFFF"/>
              </a:solidFill>
              <a:latin typeface="Proxima Nova"/>
              <a:ea typeface="Proxima Nova"/>
              <a:cs typeface="Proxima Nova"/>
              <a:sym typeface="Proxima Nova"/>
            </a:endParaRPr>
          </a:p>
          <a:p>
            <a:pPr indent="0" lvl="0" marL="457200" rtl="0" algn="l">
              <a:spcBef>
                <a:spcPts val="0"/>
              </a:spcBef>
              <a:spcAft>
                <a:spcPts val="0"/>
              </a:spcAft>
              <a:buNone/>
            </a:pPr>
            <a:r>
              <a:t/>
            </a:r>
            <a:endParaRPr sz="17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rgbClr val="FFFFFF"/>
              </a:solidFill>
              <a:latin typeface="Proxima Nova"/>
              <a:ea typeface="Proxima Nova"/>
              <a:cs typeface="Proxima Nova"/>
              <a:sym typeface="Proxima Nova"/>
            </a:endParaRPr>
          </a:p>
          <a:p>
            <a:pPr indent="0" lvl="0" marL="457200" rtl="0" algn="l">
              <a:spcBef>
                <a:spcPts val="0"/>
              </a:spcBef>
              <a:spcAft>
                <a:spcPts val="0"/>
              </a:spcAft>
              <a:buNone/>
            </a:pPr>
            <a:r>
              <a:t/>
            </a:r>
            <a:endParaRPr sz="1700">
              <a:solidFill>
                <a:srgbClr val="FFFFFF"/>
              </a:solidFill>
              <a:latin typeface="Proxima Nova"/>
              <a:ea typeface="Proxima Nova"/>
              <a:cs typeface="Proxima Nova"/>
              <a:sym typeface="Proxima Nova"/>
            </a:endParaRPr>
          </a:p>
        </p:txBody>
      </p:sp>
      <p:pic>
        <p:nvPicPr>
          <p:cNvPr id="112" name="Google Shape;112;p19"/>
          <p:cNvPicPr preferRelativeResize="0"/>
          <p:nvPr/>
        </p:nvPicPr>
        <p:blipFill>
          <a:blip r:embed="rId3">
            <a:alphaModFix/>
          </a:blip>
          <a:stretch>
            <a:fillRect/>
          </a:stretch>
        </p:blipFill>
        <p:spPr>
          <a:xfrm>
            <a:off x="6897725" y="2962875"/>
            <a:ext cx="2112874" cy="1804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685800" y="239485"/>
            <a:ext cx="6847200" cy="503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sz="3200">
                <a:solidFill>
                  <a:srgbClr val="3EADA7"/>
                </a:solidFill>
                <a:latin typeface="Arial"/>
                <a:ea typeface="Arial"/>
                <a:cs typeface="Arial"/>
                <a:sym typeface="Arial"/>
              </a:rPr>
              <a:t>Work Done</a:t>
            </a:r>
            <a:endParaRPr b="1">
              <a:solidFill>
                <a:srgbClr val="3EADA7"/>
              </a:solidFill>
              <a:latin typeface="Arial"/>
              <a:ea typeface="Arial"/>
              <a:cs typeface="Arial"/>
              <a:sym typeface="Arial"/>
            </a:endParaRPr>
          </a:p>
        </p:txBody>
      </p:sp>
      <p:sp>
        <p:nvSpPr>
          <p:cNvPr id="118" name="Google Shape;118;p20"/>
          <p:cNvSpPr txBox="1"/>
          <p:nvPr/>
        </p:nvSpPr>
        <p:spPr>
          <a:xfrm>
            <a:off x="231150" y="1150125"/>
            <a:ext cx="7111800" cy="1968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800">
                <a:solidFill>
                  <a:srgbClr val="3DACA7"/>
                </a:solidFill>
              </a:rPr>
              <a:t>Data is split into training and testing.</a:t>
            </a:r>
            <a:endParaRPr sz="1800">
              <a:solidFill>
                <a:srgbClr val="3DACA7"/>
              </a:solidFill>
            </a:endParaRPr>
          </a:p>
          <a:p>
            <a:pPr indent="0" lvl="0" marL="457200" rtl="0" algn="l">
              <a:spcBef>
                <a:spcPts val="0"/>
              </a:spcBef>
              <a:spcAft>
                <a:spcPts val="0"/>
              </a:spcAft>
              <a:buClr>
                <a:schemeClr val="dk1"/>
              </a:buClr>
              <a:buSzPts val="1100"/>
              <a:buFont typeface="Arial"/>
              <a:buNone/>
            </a:pPr>
            <a:r>
              <a:t/>
            </a:r>
            <a:endParaRPr sz="1800">
              <a:solidFill>
                <a:srgbClr val="3EADA7"/>
              </a:solidFill>
            </a:endParaRPr>
          </a:p>
          <a:p>
            <a:pPr indent="0" lvl="0" marL="457200" rtl="0" algn="l">
              <a:spcBef>
                <a:spcPts val="0"/>
              </a:spcBef>
              <a:spcAft>
                <a:spcPts val="0"/>
              </a:spcAft>
              <a:buNone/>
            </a:pPr>
            <a:r>
              <a:rPr lang="en" sz="1800">
                <a:solidFill>
                  <a:srgbClr val="3DACA7"/>
                </a:solidFill>
              </a:rPr>
              <a:t>Different Machine Learning Models are applied:</a:t>
            </a:r>
            <a:endParaRPr sz="1800">
              <a:solidFill>
                <a:srgbClr val="3DACA7"/>
              </a:solidFill>
            </a:endParaRPr>
          </a:p>
          <a:p>
            <a:pPr indent="-342900" lvl="0" marL="914400" rtl="0" algn="l">
              <a:spcBef>
                <a:spcPts val="0"/>
              </a:spcBef>
              <a:spcAft>
                <a:spcPts val="0"/>
              </a:spcAft>
              <a:buClr>
                <a:srgbClr val="3DACA7"/>
              </a:buClr>
              <a:buSzPts val="1800"/>
              <a:buAutoNum type="arabicPeriod"/>
            </a:pPr>
            <a:r>
              <a:rPr lang="en" sz="1800">
                <a:solidFill>
                  <a:srgbClr val="3DACA7"/>
                </a:solidFill>
              </a:rPr>
              <a:t>Logistic Regression</a:t>
            </a:r>
            <a:endParaRPr sz="1800">
              <a:solidFill>
                <a:srgbClr val="3DACA7"/>
              </a:solidFill>
            </a:endParaRPr>
          </a:p>
          <a:p>
            <a:pPr indent="-342900" lvl="0" marL="914400" rtl="0" algn="l">
              <a:spcBef>
                <a:spcPts val="0"/>
              </a:spcBef>
              <a:spcAft>
                <a:spcPts val="0"/>
              </a:spcAft>
              <a:buClr>
                <a:srgbClr val="3DACA7"/>
              </a:buClr>
              <a:buSzPts val="1800"/>
              <a:buAutoNum type="arabicPeriod"/>
            </a:pPr>
            <a:r>
              <a:rPr lang="en" sz="1800">
                <a:solidFill>
                  <a:srgbClr val="3DACA7"/>
                </a:solidFill>
              </a:rPr>
              <a:t>K Nearest Neighbor</a:t>
            </a:r>
            <a:endParaRPr sz="1800">
              <a:solidFill>
                <a:srgbClr val="3DACA7"/>
              </a:solidFill>
            </a:endParaRPr>
          </a:p>
          <a:p>
            <a:pPr indent="-342900" lvl="0" marL="914400" rtl="0" algn="l">
              <a:spcBef>
                <a:spcPts val="0"/>
              </a:spcBef>
              <a:spcAft>
                <a:spcPts val="0"/>
              </a:spcAft>
              <a:buClr>
                <a:srgbClr val="3DACA7"/>
              </a:buClr>
              <a:buSzPts val="1800"/>
              <a:buAutoNum type="arabicPeriod"/>
            </a:pPr>
            <a:r>
              <a:rPr lang="en" sz="1800">
                <a:solidFill>
                  <a:srgbClr val="3DACA7"/>
                </a:solidFill>
              </a:rPr>
              <a:t>Cosine based Similarity</a:t>
            </a:r>
            <a:endParaRPr sz="1800">
              <a:solidFill>
                <a:srgbClr val="3DACA7"/>
              </a:solidFill>
            </a:endParaRPr>
          </a:p>
          <a:p>
            <a:pPr indent="-342900" lvl="0" marL="914400" rtl="0" algn="l">
              <a:spcBef>
                <a:spcPts val="0"/>
              </a:spcBef>
              <a:spcAft>
                <a:spcPts val="0"/>
              </a:spcAft>
              <a:buClr>
                <a:srgbClr val="3DACA7"/>
              </a:buClr>
              <a:buSzPts val="1800"/>
              <a:buAutoNum type="arabicPeriod"/>
            </a:pPr>
            <a:r>
              <a:rPr lang="en" sz="1800">
                <a:solidFill>
                  <a:srgbClr val="3DACA7"/>
                </a:solidFill>
              </a:rPr>
              <a:t>Decision Tree</a:t>
            </a:r>
            <a:endParaRPr sz="1800">
              <a:solidFill>
                <a:srgbClr val="3DACA7"/>
              </a:solidFill>
            </a:endParaRPr>
          </a:p>
          <a:p>
            <a:pPr indent="-342900" lvl="0" marL="914400" rtl="0" algn="l">
              <a:spcBef>
                <a:spcPts val="0"/>
              </a:spcBef>
              <a:spcAft>
                <a:spcPts val="0"/>
              </a:spcAft>
              <a:buClr>
                <a:srgbClr val="3DACA7"/>
              </a:buClr>
              <a:buSzPts val="1800"/>
              <a:buAutoNum type="arabicPeriod"/>
            </a:pPr>
            <a:r>
              <a:rPr lang="en" sz="1800">
                <a:solidFill>
                  <a:srgbClr val="3DACA7"/>
                </a:solidFill>
              </a:rPr>
              <a:t>Random Forest</a:t>
            </a:r>
            <a:endParaRPr sz="1800">
              <a:solidFill>
                <a:srgbClr val="3DACA7"/>
              </a:solidFill>
            </a:endParaRPr>
          </a:p>
        </p:txBody>
      </p:sp>
      <p:pic>
        <p:nvPicPr>
          <p:cNvPr id="119" name="Google Shape;119;p20"/>
          <p:cNvPicPr preferRelativeResize="0"/>
          <p:nvPr/>
        </p:nvPicPr>
        <p:blipFill>
          <a:blip r:embed="rId3">
            <a:alphaModFix/>
          </a:blip>
          <a:stretch>
            <a:fillRect/>
          </a:stretch>
        </p:blipFill>
        <p:spPr>
          <a:xfrm>
            <a:off x="5676900" y="2320750"/>
            <a:ext cx="3154200" cy="22326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685800" y="239485"/>
            <a:ext cx="6847200" cy="503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3200">
                <a:solidFill>
                  <a:srgbClr val="3EADA7"/>
                </a:solidFill>
                <a:latin typeface="Arial"/>
                <a:ea typeface="Arial"/>
                <a:cs typeface="Arial"/>
                <a:sym typeface="Arial"/>
              </a:rPr>
              <a:t>Results</a:t>
            </a:r>
            <a:r>
              <a:rPr b="1" lang="en" sz="3200">
                <a:solidFill>
                  <a:srgbClr val="3EADA7"/>
                </a:solidFill>
              </a:rPr>
              <a:t>:</a:t>
            </a:r>
            <a:endParaRPr b="1" sz="3200">
              <a:solidFill>
                <a:srgbClr val="3EADA7"/>
              </a:solidFill>
            </a:endParaRPr>
          </a:p>
        </p:txBody>
      </p:sp>
      <p:sp>
        <p:nvSpPr>
          <p:cNvPr id="125" name="Google Shape;125;p21"/>
          <p:cNvSpPr txBox="1"/>
          <p:nvPr/>
        </p:nvSpPr>
        <p:spPr>
          <a:xfrm>
            <a:off x="249725" y="694075"/>
            <a:ext cx="6753000" cy="433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600">
                <a:solidFill>
                  <a:srgbClr val="3EADA7"/>
                </a:solidFill>
              </a:rPr>
              <a:t>The accuracy for 80:20 split for different models comes out to be:</a:t>
            </a:r>
            <a:endParaRPr sz="1600">
              <a:solidFill>
                <a:srgbClr val="3EADA7"/>
              </a:solidFill>
            </a:endParaRPr>
          </a:p>
          <a:p>
            <a:pPr indent="0" lvl="0" marL="0" rtl="0" algn="l">
              <a:spcBef>
                <a:spcPts val="0"/>
              </a:spcBef>
              <a:spcAft>
                <a:spcPts val="0"/>
              </a:spcAft>
              <a:buNone/>
            </a:pPr>
            <a:r>
              <a:t/>
            </a:r>
            <a:endParaRPr>
              <a:latin typeface="Proxima Nova"/>
              <a:ea typeface="Proxima Nova"/>
              <a:cs typeface="Proxima Nova"/>
              <a:sym typeface="Proxima Nova"/>
            </a:endParaRPr>
          </a:p>
        </p:txBody>
      </p:sp>
      <p:graphicFrame>
        <p:nvGraphicFramePr>
          <p:cNvPr id="126" name="Google Shape;126;p21"/>
          <p:cNvGraphicFramePr/>
          <p:nvPr/>
        </p:nvGraphicFramePr>
        <p:xfrm>
          <a:off x="778650" y="1402550"/>
          <a:ext cx="3000000" cy="3000000"/>
        </p:xfrm>
        <a:graphic>
          <a:graphicData uri="http://schemas.openxmlformats.org/drawingml/2006/table">
            <a:tbl>
              <a:tblPr>
                <a:noFill/>
                <a:tableStyleId>{41B22A6F-3637-4B03-9A1B-136AA9390050}</a:tableStyleId>
              </a:tblPr>
              <a:tblGrid>
                <a:gridCol w="1399775"/>
                <a:gridCol w="1399775"/>
              </a:tblGrid>
              <a:tr h="404675">
                <a:tc>
                  <a:txBody>
                    <a:bodyPr/>
                    <a:lstStyle/>
                    <a:p>
                      <a:pPr indent="0" lvl="0" marL="0" rtl="0" algn="l">
                        <a:spcBef>
                          <a:spcPts val="0"/>
                        </a:spcBef>
                        <a:spcAft>
                          <a:spcPts val="0"/>
                        </a:spcAft>
                        <a:buNone/>
                      </a:pPr>
                      <a:r>
                        <a:rPr lang="en">
                          <a:solidFill>
                            <a:srgbClr val="3EADA7"/>
                          </a:solidFill>
                        </a:rPr>
                        <a:t>Models</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EADA7"/>
                          </a:solidFill>
                        </a:rPr>
                        <a:t>Accuracy</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r>
              <a:tr h="595075">
                <a:tc>
                  <a:txBody>
                    <a:bodyPr/>
                    <a:lstStyle/>
                    <a:p>
                      <a:pPr indent="0" lvl="0" marL="0" rtl="0" algn="l">
                        <a:spcBef>
                          <a:spcPts val="0"/>
                        </a:spcBef>
                        <a:spcAft>
                          <a:spcPts val="0"/>
                        </a:spcAft>
                        <a:buNone/>
                      </a:pPr>
                      <a:r>
                        <a:rPr lang="en">
                          <a:solidFill>
                            <a:srgbClr val="3EADA7"/>
                          </a:solidFill>
                        </a:rPr>
                        <a:t>Logistic Regression</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EADA7"/>
                          </a:solidFill>
                        </a:rPr>
                        <a:t>0.7812</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r>
              <a:tr h="595075">
                <a:tc>
                  <a:txBody>
                    <a:bodyPr/>
                    <a:lstStyle/>
                    <a:p>
                      <a:pPr indent="0" lvl="0" marL="0" rtl="0" algn="l">
                        <a:spcBef>
                          <a:spcPts val="0"/>
                        </a:spcBef>
                        <a:spcAft>
                          <a:spcPts val="0"/>
                        </a:spcAft>
                        <a:buNone/>
                      </a:pPr>
                      <a:r>
                        <a:rPr lang="en">
                          <a:solidFill>
                            <a:srgbClr val="3EADA7"/>
                          </a:solidFill>
                        </a:rPr>
                        <a:t>K Nearest Neighbor</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EADA7"/>
                          </a:solidFill>
                        </a:rPr>
                        <a:t>0.7355</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r>
              <a:tr h="620800">
                <a:tc>
                  <a:txBody>
                    <a:bodyPr/>
                    <a:lstStyle/>
                    <a:p>
                      <a:pPr indent="0" lvl="0" marL="0" rtl="0" algn="l">
                        <a:spcBef>
                          <a:spcPts val="0"/>
                        </a:spcBef>
                        <a:spcAft>
                          <a:spcPts val="0"/>
                        </a:spcAft>
                        <a:buNone/>
                      </a:pPr>
                      <a:r>
                        <a:rPr lang="en">
                          <a:solidFill>
                            <a:srgbClr val="3EADA7"/>
                          </a:solidFill>
                        </a:rPr>
                        <a:t>Cosine based Similarity</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EADA7"/>
                          </a:solidFill>
                        </a:rPr>
                        <a:t>0.6926</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r>
              <a:tr h="404675">
                <a:tc>
                  <a:txBody>
                    <a:bodyPr/>
                    <a:lstStyle/>
                    <a:p>
                      <a:pPr indent="0" lvl="0" marL="0" rtl="0" algn="l">
                        <a:spcBef>
                          <a:spcPts val="0"/>
                        </a:spcBef>
                        <a:spcAft>
                          <a:spcPts val="0"/>
                        </a:spcAft>
                        <a:buNone/>
                      </a:pPr>
                      <a:r>
                        <a:rPr lang="en">
                          <a:solidFill>
                            <a:srgbClr val="3EADA7"/>
                          </a:solidFill>
                        </a:rPr>
                        <a:t>Decision Tree</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EADA7"/>
                          </a:solidFill>
                        </a:rPr>
                        <a:t>0.6080</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r>
              <a:tr h="595075">
                <a:tc>
                  <a:txBody>
                    <a:bodyPr/>
                    <a:lstStyle/>
                    <a:p>
                      <a:pPr indent="0" lvl="0" marL="0" rtl="0" algn="l">
                        <a:spcBef>
                          <a:spcPts val="0"/>
                        </a:spcBef>
                        <a:spcAft>
                          <a:spcPts val="0"/>
                        </a:spcAft>
                        <a:buNone/>
                      </a:pPr>
                      <a:r>
                        <a:rPr lang="en">
                          <a:solidFill>
                            <a:srgbClr val="3EADA7"/>
                          </a:solidFill>
                        </a:rPr>
                        <a:t>Random Forest</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EADA7"/>
                          </a:solidFill>
                        </a:rPr>
                        <a:t>0.7406</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r>
            </a:tbl>
          </a:graphicData>
        </a:graphic>
      </p:graphicFrame>
      <p:sp>
        <p:nvSpPr>
          <p:cNvPr id="127" name="Google Shape;127;p21"/>
          <p:cNvSpPr txBox="1"/>
          <p:nvPr/>
        </p:nvSpPr>
        <p:spPr>
          <a:xfrm>
            <a:off x="494100" y="1036150"/>
            <a:ext cx="2887800" cy="3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3EADA7"/>
                </a:solidFill>
                <a:latin typeface="Proxima Nova"/>
                <a:ea typeface="Proxima Nova"/>
                <a:cs typeface="Proxima Nova"/>
                <a:sym typeface="Proxima Nova"/>
              </a:rPr>
              <a:t>Technique 1:</a:t>
            </a:r>
            <a:endParaRPr sz="1700">
              <a:solidFill>
                <a:srgbClr val="3EADA7"/>
              </a:solidFill>
              <a:latin typeface="Proxima Nova"/>
              <a:ea typeface="Proxima Nova"/>
              <a:cs typeface="Proxima Nova"/>
              <a:sym typeface="Proxima Nova"/>
            </a:endParaRPr>
          </a:p>
        </p:txBody>
      </p:sp>
      <p:sp>
        <p:nvSpPr>
          <p:cNvPr id="128" name="Google Shape;128;p21"/>
          <p:cNvSpPr txBox="1"/>
          <p:nvPr/>
        </p:nvSpPr>
        <p:spPr>
          <a:xfrm>
            <a:off x="4246325" y="1036150"/>
            <a:ext cx="2887800" cy="3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3EADA7"/>
                </a:solidFill>
                <a:latin typeface="Proxima Nova"/>
                <a:ea typeface="Proxima Nova"/>
                <a:cs typeface="Proxima Nova"/>
                <a:sym typeface="Proxima Nova"/>
              </a:rPr>
              <a:t>Technique 2:</a:t>
            </a:r>
            <a:endParaRPr sz="1700">
              <a:solidFill>
                <a:srgbClr val="3EADA7"/>
              </a:solidFill>
              <a:latin typeface="Proxima Nova"/>
              <a:ea typeface="Proxima Nova"/>
              <a:cs typeface="Proxima Nova"/>
              <a:sym typeface="Proxima Nova"/>
            </a:endParaRPr>
          </a:p>
        </p:txBody>
      </p:sp>
      <p:pic>
        <p:nvPicPr>
          <p:cNvPr id="129" name="Google Shape;129;p21"/>
          <p:cNvPicPr preferRelativeResize="0"/>
          <p:nvPr/>
        </p:nvPicPr>
        <p:blipFill>
          <a:blip r:embed="rId3">
            <a:alphaModFix/>
          </a:blip>
          <a:stretch>
            <a:fillRect/>
          </a:stretch>
        </p:blipFill>
        <p:spPr>
          <a:xfrm>
            <a:off x="6830700" y="3312099"/>
            <a:ext cx="2313300" cy="1542000"/>
          </a:xfrm>
          <a:prstGeom prst="ellipse">
            <a:avLst/>
          </a:prstGeom>
          <a:noFill/>
          <a:ln>
            <a:noFill/>
          </a:ln>
        </p:spPr>
      </p:pic>
      <p:graphicFrame>
        <p:nvGraphicFramePr>
          <p:cNvPr id="130" name="Google Shape;130;p21"/>
          <p:cNvGraphicFramePr/>
          <p:nvPr/>
        </p:nvGraphicFramePr>
        <p:xfrm>
          <a:off x="4203175" y="1402550"/>
          <a:ext cx="3000000" cy="3000000"/>
        </p:xfrm>
        <a:graphic>
          <a:graphicData uri="http://schemas.openxmlformats.org/drawingml/2006/table">
            <a:tbl>
              <a:tblPr>
                <a:noFill/>
                <a:tableStyleId>{41B22A6F-3637-4B03-9A1B-136AA9390050}</a:tableStyleId>
              </a:tblPr>
              <a:tblGrid>
                <a:gridCol w="1399775"/>
                <a:gridCol w="1399775"/>
              </a:tblGrid>
              <a:tr h="487025">
                <a:tc>
                  <a:txBody>
                    <a:bodyPr/>
                    <a:lstStyle/>
                    <a:p>
                      <a:pPr indent="0" lvl="0" marL="0" rtl="0" algn="l">
                        <a:spcBef>
                          <a:spcPts val="0"/>
                        </a:spcBef>
                        <a:spcAft>
                          <a:spcPts val="0"/>
                        </a:spcAft>
                        <a:buNone/>
                      </a:pPr>
                      <a:r>
                        <a:rPr lang="en">
                          <a:solidFill>
                            <a:srgbClr val="3EADA7"/>
                          </a:solidFill>
                        </a:rPr>
                        <a:t>Models</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EADA7"/>
                          </a:solidFill>
                        </a:rPr>
                        <a:t>Accuracy</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r>
              <a:tr h="747125">
                <a:tc>
                  <a:txBody>
                    <a:bodyPr/>
                    <a:lstStyle/>
                    <a:p>
                      <a:pPr indent="0" lvl="0" marL="0" rtl="0" algn="l">
                        <a:spcBef>
                          <a:spcPts val="0"/>
                        </a:spcBef>
                        <a:spcAft>
                          <a:spcPts val="0"/>
                        </a:spcAft>
                        <a:buNone/>
                      </a:pPr>
                      <a:r>
                        <a:rPr lang="en">
                          <a:solidFill>
                            <a:srgbClr val="3EADA7"/>
                          </a:solidFill>
                        </a:rPr>
                        <a:t>Logistic Regression</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EADA7"/>
                          </a:solidFill>
                        </a:rPr>
                        <a:t>0.692</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r>
              <a:tr h="747125">
                <a:tc>
                  <a:txBody>
                    <a:bodyPr/>
                    <a:lstStyle/>
                    <a:p>
                      <a:pPr indent="0" lvl="0" marL="0" rtl="0" algn="l">
                        <a:spcBef>
                          <a:spcPts val="0"/>
                        </a:spcBef>
                        <a:spcAft>
                          <a:spcPts val="0"/>
                        </a:spcAft>
                        <a:buNone/>
                      </a:pPr>
                      <a:r>
                        <a:rPr lang="en">
                          <a:solidFill>
                            <a:srgbClr val="3EADA7"/>
                          </a:solidFill>
                        </a:rPr>
                        <a:t>K Nearest Neighbor</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EADA7"/>
                          </a:solidFill>
                        </a:rPr>
                        <a:t>0.602</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r>
              <a:tr h="487025">
                <a:tc>
                  <a:txBody>
                    <a:bodyPr/>
                    <a:lstStyle/>
                    <a:p>
                      <a:pPr indent="0" lvl="0" marL="0" rtl="0" algn="l">
                        <a:spcBef>
                          <a:spcPts val="0"/>
                        </a:spcBef>
                        <a:spcAft>
                          <a:spcPts val="0"/>
                        </a:spcAft>
                        <a:buNone/>
                      </a:pPr>
                      <a:r>
                        <a:rPr lang="en">
                          <a:solidFill>
                            <a:srgbClr val="3EADA7"/>
                          </a:solidFill>
                        </a:rPr>
                        <a:t>Decision Tree</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EADA7"/>
                          </a:solidFill>
                        </a:rPr>
                        <a:t>0.6921</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r>
              <a:tr h="747125">
                <a:tc>
                  <a:txBody>
                    <a:bodyPr/>
                    <a:lstStyle/>
                    <a:p>
                      <a:pPr indent="0" lvl="0" marL="0" rtl="0" algn="l">
                        <a:spcBef>
                          <a:spcPts val="0"/>
                        </a:spcBef>
                        <a:spcAft>
                          <a:spcPts val="0"/>
                        </a:spcAft>
                        <a:buNone/>
                      </a:pPr>
                      <a:r>
                        <a:rPr lang="en">
                          <a:solidFill>
                            <a:srgbClr val="3EADA7"/>
                          </a:solidFill>
                        </a:rPr>
                        <a:t>Random Forest</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EADA7"/>
                          </a:solidFill>
                        </a:rPr>
                        <a:t>0.69</a:t>
                      </a:r>
                      <a:endParaRPr>
                        <a:solidFill>
                          <a:srgbClr val="3EADA7"/>
                        </a:solidFill>
                      </a:endParaRPr>
                    </a:p>
                  </a:txBody>
                  <a:tcPr marT="91425" marB="91425" marR="91425" marL="91425">
                    <a:lnL cap="flat" cmpd="sng" w="19050">
                      <a:solidFill>
                        <a:srgbClr val="3EADA7"/>
                      </a:solidFill>
                      <a:prstDash val="solid"/>
                      <a:round/>
                      <a:headEnd len="sm" w="sm" type="none"/>
                      <a:tailEnd len="sm" w="sm" type="none"/>
                    </a:lnL>
                    <a:lnR cap="flat" cmpd="sng" w="19050">
                      <a:solidFill>
                        <a:srgbClr val="3EADA7"/>
                      </a:solidFill>
                      <a:prstDash val="solid"/>
                      <a:round/>
                      <a:headEnd len="sm" w="sm" type="none"/>
                      <a:tailEnd len="sm" w="sm" type="none"/>
                    </a:lnR>
                    <a:lnT cap="flat" cmpd="sng" w="19050">
                      <a:solidFill>
                        <a:srgbClr val="3EADA7"/>
                      </a:solidFill>
                      <a:prstDash val="solid"/>
                      <a:round/>
                      <a:headEnd len="sm" w="sm" type="none"/>
                      <a:tailEnd len="sm" w="sm" type="none"/>
                    </a:lnT>
                    <a:lnB cap="flat" cmpd="sng" w="19050">
                      <a:solidFill>
                        <a:srgbClr val="3EADA7"/>
                      </a:solidFill>
                      <a:prstDash val="solid"/>
                      <a:round/>
                      <a:headEnd len="sm" w="sm" type="none"/>
                      <a:tailEnd len="sm" w="sm" type="none"/>
                    </a:lnB>
                  </a:tcPr>
                </a:tc>
              </a:tr>
            </a:tbl>
          </a:graphicData>
        </a:graphic>
      </p:graphicFrame>
      <p:sp>
        <p:nvSpPr>
          <p:cNvPr id="131" name="Google Shape;131;p21"/>
          <p:cNvSpPr txBox="1"/>
          <p:nvPr/>
        </p:nvSpPr>
        <p:spPr>
          <a:xfrm>
            <a:off x="685800" y="4617975"/>
            <a:ext cx="68472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DACA7"/>
                </a:solidFill>
                <a:latin typeface="Proxima Nova"/>
                <a:ea typeface="Proxima Nova"/>
                <a:cs typeface="Proxima Nova"/>
                <a:sym typeface="Proxima Nova"/>
              </a:rPr>
              <a:t>in first technique logistic regression performed better and in second logistic and decision tree performed but had less accuracy as compared to technique 1</a:t>
            </a:r>
            <a:endParaRPr>
              <a:solidFill>
                <a:srgbClr val="3DACA7"/>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685800" y="239485"/>
            <a:ext cx="6847200" cy="503400"/>
          </a:xfrm>
          <a:prstGeom prst="rect">
            <a:avLst/>
          </a:prstGeom>
          <a:solidFill>
            <a:srgbClr val="FFFFFF"/>
          </a:solidFill>
        </p:spPr>
        <p:txBody>
          <a:bodyPr anchorCtr="0" anchor="ctr" bIns="45700" lIns="91425" spcFirstLastPara="1" rIns="91425" wrap="square" tIns="45700">
            <a:noAutofit/>
          </a:bodyPr>
          <a:lstStyle/>
          <a:p>
            <a:pPr indent="0" lvl="0" marL="0" rtl="0" algn="just">
              <a:spcBef>
                <a:spcPts val="0"/>
              </a:spcBef>
              <a:spcAft>
                <a:spcPts val="0"/>
              </a:spcAft>
              <a:buClr>
                <a:schemeClr val="dk1"/>
              </a:buClr>
              <a:buSzPts val="2800"/>
              <a:buFont typeface="Arial"/>
              <a:buNone/>
            </a:pPr>
            <a:r>
              <a:rPr b="1" lang="en" sz="2200">
                <a:solidFill>
                  <a:srgbClr val="3EADA7"/>
                </a:solidFill>
                <a:highlight>
                  <a:srgbClr val="FFFFFF"/>
                </a:highlight>
                <a:latin typeface="Arial"/>
                <a:ea typeface="Arial"/>
                <a:cs typeface="Arial"/>
                <a:sym typeface="Arial"/>
              </a:rPr>
              <a:t>Cuisine similarity using yummly dataset</a:t>
            </a:r>
            <a:endParaRPr b="1">
              <a:solidFill>
                <a:srgbClr val="3EADA7"/>
              </a:solidFill>
              <a:highlight>
                <a:srgbClr val="FFFFFF"/>
              </a:highlight>
            </a:endParaRPr>
          </a:p>
        </p:txBody>
      </p:sp>
      <p:sp>
        <p:nvSpPr>
          <p:cNvPr id="137" name="Google Shape;137;p22"/>
          <p:cNvSpPr txBox="1"/>
          <p:nvPr>
            <p:ph idx="1" type="body"/>
          </p:nvPr>
        </p:nvSpPr>
        <p:spPr>
          <a:xfrm>
            <a:off x="685800" y="897732"/>
            <a:ext cx="7772400" cy="3737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sz="2000">
                <a:solidFill>
                  <a:srgbClr val="3EADA7"/>
                </a:solidFill>
                <a:latin typeface="Arial"/>
                <a:ea typeface="Arial"/>
                <a:cs typeface="Arial"/>
                <a:sym typeface="Arial"/>
              </a:rPr>
              <a:t>Introduction</a:t>
            </a:r>
            <a:endParaRPr sz="2000">
              <a:solidFill>
                <a:srgbClr val="3EADA7"/>
              </a:solidFill>
              <a:latin typeface="Arial"/>
              <a:ea typeface="Arial"/>
              <a:cs typeface="Arial"/>
              <a:sym typeface="Arial"/>
            </a:endParaRPr>
          </a:p>
        </p:txBody>
      </p:sp>
      <p:sp>
        <p:nvSpPr>
          <p:cNvPr id="138" name="Google Shape;138;p22"/>
          <p:cNvSpPr txBox="1"/>
          <p:nvPr/>
        </p:nvSpPr>
        <p:spPr>
          <a:xfrm>
            <a:off x="685800" y="1516775"/>
            <a:ext cx="4745100" cy="209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800">
                <a:solidFill>
                  <a:srgbClr val="3EADA7"/>
                </a:solidFill>
              </a:rPr>
              <a:t>Problem Statement: Predicting Cuisine similarity based on the ingredients using the yummly dataset. In this dataset, there are 3 columns: ‘ID’, ‘Ingredients’ and ‘Cuisine’. There are 39774 different recipes, each recipe is associated with a cuisine. Each recipe is the set of its ingredients. There are 20 different cuisines in total. We need to predict the most similar cuisine based on the ingredient set given from the data.</a:t>
            </a:r>
            <a:endParaRPr>
              <a:solidFill>
                <a:srgbClr val="3EADA7"/>
              </a:solidFill>
            </a:endParaRPr>
          </a:p>
        </p:txBody>
      </p:sp>
      <p:pic>
        <p:nvPicPr>
          <p:cNvPr id="139" name="Google Shape;139;p22"/>
          <p:cNvPicPr preferRelativeResize="0"/>
          <p:nvPr/>
        </p:nvPicPr>
        <p:blipFill>
          <a:blip r:embed="rId3">
            <a:alphaModFix/>
          </a:blip>
          <a:stretch>
            <a:fillRect/>
          </a:stretch>
        </p:blipFill>
        <p:spPr>
          <a:xfrm>
            <a:off x="5693825" y="1668625"/>
            <a:ext cx="3146376" cy="2704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685800" y="239485"/>
            <a:ext cx="6847200" cy="503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3300">
                <a:solidFill>
                  <a:srgbClr val="3EADA7"/>
                </a:solidFill>
              </a:rPr>
              <a:t>Work Done</a:t>
            </a:r>
            <a:endParaRPr b="1" sz="3300">
              <a:solidFill>
                <a:srgbClr val="3EADA7"/>
              </a:solidFill>
            </a:endParaRPr>
          </a:p>
        </p:txBody>
      </p:sp>
      <p:sp>
        <p:nvSpPr>
          <p:cNvPr id="145" name="Google Shape;145;p23"/>
          <p:cNvSpPr txBox="1"/>
          <p:nvPr/>
        </p:nvSpPr>
        <p:spPr>
          <a:xfrm>
            <a:off x="685800" y="894800"/>
            <a:ext cx="7673400" cy="3753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rgbClr val="3EADA7"/>
                </a:solidFill>
                <a:latin typeface="Proxima Nova"/>
                <a:ea typeface="Proxima Nova"/>
                <a:cs typeface="Proxima Nova"/>
                <a:sym typeface="Proxima Nova"/>
              </a:rPr>
              <a:t>We have applied below two techniques to perform cuisine similarity.</a:t>
            </a:r>
            <a:endParaRPr sz="1600">
              <a:solidFill>
                <a:srgbClr val="3EADA7"/>
              </a:solidFill>
              <a:latin typeface="Proxima Nova"/>
              <a:ea typeface="Proxima Nova"/>
              <a:cs typeface="Proxima Nova"/>
              <a:sym typeface="Proxima Nova"/>
            </a:endParaRPr>
          </a:p>
          <a:p>
            <a:pPr indent="0" lvl="0" marL="0" rtl="0" algn="just">
              <a:spcBef>
                <a:spcPts val="0"/>
              </a:spcBef>
              <a:spcAft>
                <a:spcPts val="0"/>
              </a:spcAft>
              <a:buNone/>
            </a:pPr>
            <a:r>
              <a:rPr b="1" lang="en" sz="1800">
                <a:solidFill>
                  <a:srgbClr val="3EADA7"/>
                </a:solidFill>
                <a:latin typeface="Proxima Nova"/>
                <a:ea typeface="Proxima Nova"/>
                <a:cs typeface="Proxima Nova"/>
                <a:sym typeface="Proxima Nova"/>
              </a:rPr>
              <a:t>Preprocessing:</a:t>
            </a:r>
            <a:endParaRPr b="1" sz="1800">
              <a:solidFill>
                <a:srgbClr val="3EADA7"/>
              </a:solidFill>
              <a:latin typeface="Proxima Nova"/>
              <a:ea typeface="Proxima Nova"/>
              <a:cs typeface="Proxima Nova"/>
              <a:sym typeface="Proxima Nova"/>
            </a:endParaRPr>
          </a:p>
          <a:p>
            <a:pPr indent="0" lvl="0" marL="0" rtl="0" algn="just">
              <a:spcBef>
                <a:spcPts val="0"/>
              </a:spcBef>
              <a:spcAft>
                <a:spcPts val="0"/>
              </a:spcAft>
              <a:buNone/>
            </a:pPr>
            <a:r>
              <a:rPr lang="en" sz="1600">
                <a:solidFill>
                  <a:srgbClr val="3EADA7"/>
                </a:solidFill>
                <a:latin typeface="Proxima Nova"/>
                <a:ea typeface="Proxima Nova"/>
                <a:cs typeface="Proxima Nova"/>
                <a:sym typeface="Proxima Nova"/>
              </a:rPr>
              <a:t>All pre processing is same as done in cuisine prediction.</a:t>
            </a:r>
            <a:endParaRPr sz="1600">
              <a:solidFill>
                <a:srgbClr val="3EADA7"/>
              </a:solidFill>
              <a:latin typeface="Proxima Nova"/>
              <a:ea typeface="Proxima Nova"/>
              <a:cs typeface="Proxima Nova"/>
              <a:sym typeface="Proxima Nova"/>
            </a:endParaRPr>
          </a:p>
          <a:p>
            <a:pPr indent="0" lvl="0" marL="0" rtl="0" algn="just">
              <a:spcBef>
                <a:spcPts val="0"/>
              </a:spcBef>
              <a:spcAft>
                <a:spcPts val="0"/>
              </a:spcAft>
              <a:buNone/>
            </a:pPr>
            <a:r>
              <a:t/>
            </a:r>
            <a:endParaRPr sz="1600">
              <a:solidFill>
                <a:srgbClr val="3EADA7"/>
              </a:solidFill>
              <a:latin typeface="Proxima Nova"/>
              <a:ea typeface="Proxima Nova"/>
              <a:cs typeface="Proxima Nova"/>
              <a:sym typeface="Proxima Nova"/>
            </a:endParaRPr>
          </a:p>
          <a:p>
            <a:pPr indent="0" lvl="0" marL="0" rtl="0" algn="just">
              <a:spcBef>
                <a:spcPts val="0"/>
              </a:spcBef>
              <a:spcAft>
                <a:spcPts val="0"/>
              </a:spcAft>
              <a:buNone/>
            </a:pPr>
            <a:r>
              <a:rPr b="1" lang="en" sz="1600" u="sng">
                <a:solidFill>
                  <a:srgbClr val="3EADA7"/>
                </a:solidFill>
                <a:latin typeface="Proxima Nova"/>
                <a:ea typeface="Proxima Nova"/>
                <a:cs typeface="Proxima Nova"/>
                <a:sym typeface="Proxima Nova"/>
              </a:rPr>
              <a:t>Technique 1: Based on matching ingredients</a:t>
            </a:r>
            <a:endParaRPr b="1" sz="1600" u="sng">
              <a:solidFill>
                <a:srgbClr val="3EADA7"/>
              </a:solidFill>
              <a:latin typeface="Proxima Nova"/>
              <a:ea typeface="Proxima Nova"/>
              <a:cs typeface="Proxima Nova"/>
              <a:sym typeface="Proxima Nova"/>
            </a:endParaRPr>
          </a:p>
          <a:p>
            <a:pPr indent="0" lvl="0" marL="0" rtl="0" algn="just">
              <a:spcBef>
                <a:spcPts val="0"/>
              </a:spcBef>
              <a:spcAft>
                <a:spcPts val="0"/>
              </a:spcAft>
              <a:buNone/>
            </a:pPr>
            <a:r>
              <a:rPr lang="en" sz="1600">
                <a:solidFill>
                  <a:srgbClr val="3EADA7"/>
                </a:solidFill>
                <a:latin typeface="Proxima Nova"/>
                <a:ea typeface="Proxima Nova"/>
                <a:cs typeface="Proxima Nova"/>
                <a:sym typeface="Proxima Nova"/>
              </a:rPr>
              <a:t>We created list of unique ingredients in all 20 cuisines and matched the number of ingredients shared between every two cuisines ,the cuisine with maximum ingredients shared is considered as similar to that cuisine.</a:t>
            </a:r>
            <a:endParaRPr sz="1600">
              <a:solidFill>
                <a:srgbClr val="3EADA7"/>
              </a:solidFill>
              <a:latin typeface="Proxima Nova"/>
              <a:ea typeface="Proxima Nova"/>
              <a:cs typeface="Proxima Nova"/>
              <a:sym typeface="Proxima Nova"/>
            </a:endParaRPr>
          </a:p>
          <a:p>
            <a:pPr indent="0" lvl="0" marL="0" rtl="0" algn="just">
              <a:spcBef>
                <a:spcPts val="0"/>
              </a:spcBef>
              <a:spcAft>
                <a:spcPts val="0"/>
              </a:spcAft>
              <a:buNone/>
            </a:pPr>
            <a:r>
              <a:t/>
            </a:r>
            <a:endParaRPr sz="1600">
              <a:solidFill>
                <a:srgbClr val="3EADA7"/>
              </a:solidFill>
              <a:latin typeface="Proxima Nova"/>
              <a:ea typeface="Proxima Nova"/>
              <a:cs typeface="Proxima Nova"/>
              <a:sym typeface="Proxima Nova"/>
            </a:endParaRPr>
          </a:p>
          <a:p>
            <a:pPr indent="0" lvl="0" marL="0" rtl="0" algn="just">
              <a:spcBef>
                <a:spcPts val="0"/>
              </a:spcBef>
              <a:spcAft>
                <a:spcPts val="0"/>
              </a:spcAft>
              <a:buNone/>
            </a:pPr>
            <a:r>
              <a:rPr b="1" lang="en" sz="1600" u="sng">
                <a:solidFill>
                  <a:srgbClr val="3EADA7"/>
                </a:solidFill>
                <a:latin typeface="Proxima Nova"/>
                <a:ea typeface="Proxima Nova"/>
                <a:cs typeface="Proxima Nova"/>
                <a:sym typeface="Proxima Nova"/>
              </a:rPr>
              <a:t>Technique 2:</a:t>
            </a:r>
            <a:r>
              <a:rPr b="1" lang="en" sz="1600" u="sng">
                <a:solidFill>
                  <a:srgbClr val="3EADA7"/>
                </a:solidFill>
                <a:latin typeface="Proxima Nova"/>
                <a:ea typeface="Proxima Nova"/>
                <a:cs typeface="Proxima Nova"/>
                <a:sym typeface="Proxima Nova"/>
              </a:rPr>
              <a:t>TF-IDF based cosine similarity </a:t>
            </a:r>
            <a:endParaRPr b="1" sz="1600" u="sng">
              <a:solidFill>
                <a:srgbClr val="3EADA7"/>
              </a:solidFill>
              <a:latin typeface="Proxima Nova"/>
              <a:ea typeface="Proxima Nova"/>
              <a:cs typeface="Proxima Nova"/>
              <a:sym typeface="Proxima Nova"/>
            </a:endParaRPr>
          </a:p>
          <a:p>
            <a:pPr indent="0" lvl="0" marL="0" rtl="0" algn="just">
              <a:spcBef>
                <a:spcPts val="0"/>
              </a:spcBef>
              <a:spcAft>
                <a:spcPts val="0"/>
              </a:spcAft>
              <a:buNone/>
            </a:pPr>
            <a:r>
              <a:rPr lang="en" sz="1600">
                <a:solidFill>
                  <a:srgbClr val="3EADA7"/>
                </a:solidFill>
                <a:latin typeface="Proxima Nova"/>
                <a:ea typeface="Proxima Nova"/>
                <a:cs typeface="Proxima Nova"/>
                <a:sym typeface="Proxima Nova"/>
              </a:rPr>
              <a:t>TF-IDF based cosine similarity is calculated using the recipes(set of ingredients).</a:t>
            </a:r>
            <a:endParaRPr sz="1600">
              <a:solidFill>
                <a:srgbClr val="3EADA7"/>
              </a:solidFill>
              <a:latin typeface="Proxima Nova"/>
              <a:ea typeface="Proxima Nova"/>
              <a:cs typeface="Proxima Nova"/>
              <a:sym typeface="Proxima Nova"/>
            </a:endParaRPr>
          </a:p>
          <a:p>
            <a:pPr indent="0" lvl="0" marL="0" rtl="0" algn="just">
              <a:spcBef>
                <a:spcPts val="0"/>
              </a:spcBef>
              <a:spcAft>
                <a:spcPts val="0"/>
              </a:spcAft>
              <a:buNone/>
            </a:pPr>
            <a:r>
              <a:rPr lang="en" sz="1600">
                <a:solidFill>
                  <a:srgbClr val="3EADA7"/>
                </a:solidFill>
                <a:latin typeface="Proxima Nova"/>
                <a:ea typeface="Proxima Nova"/>
                <a:cs typeface="Proxima Nova"/>
                <a:sym typeface="Proxima Nova"/>
              </a:rPr>
              <a:t>Features are extracted and most similar cuisine out of all is calculated by majority voting of the cuisines, based on the training and testing data.</a:t>
            </a:r>
            <a:endParaRPr sz="1600">
              <a:solidFill>
                <a:srgbClr val="3EADA7"/>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685800" y="117875"/>
            <a:ext cx="6847200" cy="62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3200">
                <a:solidFill>
                  <a:srgbClr val="3EADA7"/>
                </a:solidFill>
              </a:rPr>
              <a:t>Results</a:t>
            </a:r>
            <a:r>
              <a:rPr b="0" lang="en" sz="3200">
                <a:solidFill>
                  <a:srgbClr val="3EADA7"/>
                </a:solidFill>
              </a:rPr>
              <a:t>:</a:t>
            </a:r>
            <a:endParaRPr b="0" sz="3200">
              <a:solidFill>
                <a:srgbClr val="3EADA7"/>
              </a:solidFill>
            </a:endParaRPr>
          </a:p>
          <a:p>
            <a:pPr indent="0" lvl="0" marL="0" rtl="0" algn="l">
              <a:spcBef>
                <a:spcPts val="0"/>
              </a:spcBef>
              <a:spcAft>
                <a:spcPts val="0"/>
              </a:spcAft>
              <a:buNone/>
            </a:pPr>
            <a:r>
              <a:rPr b="0" lang="en" sz="2000">
                <a:solidFill>
                  <a:srgbClr val="3EADA7"/>
                </a:solidFill>
              </a:rPr>
              <a:t>Technique 1	</a:t>
            </a:r>
            <a:r>
              <a:rPr b="0" lang="en" sz="2000">
                <a:solidFill>
                  <a:srgbClr val="000000"/>
                </a:solidFill>
              </a:rPr>
              <a:t>								</a:t>
            </a:r>
            <a:r>
              <a:rPr lang="en" sz="2000">
                <a:solidFill>
                  <a:srgbClr val="000000"/>
                </a:solidFill>
              </a:rPr>
              <a:t>    </a:t>
            </a:r>
            <a:r>
              <a:rPr b="0" lang="en" sz="2000">
                <a:solidFill>
                  <a:srgbClr val="3EADA7"/>
                </a:solidFill>
              </a:rPr>
              <a:t>Technique 2</a:t>
            </a:r>
            <a:endParaRPr b="0" sz="2000">
              <a:solidFill>
                <a:srgbClr val="3EADA7"/>
              </a:solidFill>
            </a:endParaRPr>
          </a:p>
        </p:txBody>
      </p:sp>
      <p:sp>
        <p:nvSpPr>
          <p:cNvPr id="151" name="Google Shape;151;p24"/>
          <p:cNvSpPr txBox="1"/>
          <p:nvPr/>
        </p:nvSpPr>
        <p:spPr>
          <a:xfrm>
            <a:off x="685800" y="4446975"/>
            <a:ext cx="761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EADA7"/>
                </a:solidFill>
                <a:latin typeface="Proxima Nova"/>
                <a:ea typeface="Proxima Nova"/>
                <a:cs typeface="Proxima Nova"/>
                <a:sym typeface="Proxima Nova"/>
              </a:rPr>
              <a:t>We found that 80% results matched in both the techniques and many cuisines are correctly predicted as validated from the internet.</a:t>
            </a:r>
            <a:endParaRPr>
              <a:solidFill>
                <a:srgbClr val="3EADA7"/>
              </a:solidFill>
              <a:latin typeface="Proxima Nova"/>
              <a:ea typeface="Proxima Nova"/>
              <a:cs typeface="Proxima Nova"/>
              <a:sym typeface="Proxima Nova"/>
            </a:endParaRPr>
          </a:p>
        </p:txBody>
      </p:sp>
      <p:pic>
        <p:nvPicPr>
          <p:cNvPr id="152" name="Google Shape;152;p24"/>
          <p:cNvPicPr preferRelativeResize="0"/>
          <p:nvPr/>
        </p:nvPicPr>
        <p:blipFill>
          <a:blip r:embed="rId3">
            <a:alphaModFix/>
          </a:blip>
          <a:stretch>
            <a:fillRect/>
          </a:stretch>
        </p:blipFill>
        <p:spPr>
          <a:xfrm>
            <a:off x="5560225" y="971675"/>
            <a:ext cx="2529765" cy="3399100"/>
          </a:xfrm>
          <a:prstGeom prst="rect">
            <a:avLst/>
          </a:prstGeom>
          <a:noFill/>
          <a:ln>
            <a:noFill/>
          </a:ln>
        </p:spPr>
      </p:pic>
      <p:pic>
        <p:nvPicPr>
          <p:cNvPr id="153" name="Google Shape;153;p24"/>
          <p:cNvPicPr preferRelativeResize="0"/>
          <p:nvPr/>
        </p:nvPicPr>
        <p:blipFill>
          <a:blip r:embed="rId4">
            <a:alphaModFix/>
          </a:blip>
          <a:stretch>
            <a:fillRect/>
          </a:stretch>
        </p:blipFill>
        <p:spPr>
          <a:xfrm>
            <a:off x="1031075" y="971675"/>
            <a:ext cx="2094873" cy="3399100"/>
          </a:xfrm>
          <a:prstGeom prst="rect">
            <a:avLst/>
          </a:prstGeom>
          <a:noFill/>
          <a:ln>
            <a:noFill/>
          </a:ln>
        </p:spPr>
      </p:pic>
      <p:pic>
        <p:nvPicPr>
          <p:cNvPr id="154" name="Google Shape;154;p24"/>
          <p:cNvPicPr preferRelativeResize="0"/>
          <p:nvPr/>
        </p:nvPicPr>
        <p:blipFill>
          <a:blip r:embed="rId5">
            <a:alphaModFix/>
          </a:blip>
          <a:stretch>
            <a:fillRect/>
          </a:stretch>
        </p:blipFill>
        <p:spPr>
          <a:xfrm>
            <a:off x="3110325" y="1872850"/>
            <a:ext cx="2269325" cy="2269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IIT-Delh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